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5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5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500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019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2705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76871" y="6400414"/>
            <a:ext cx="305531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0445675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76871" y="6400414"/>
            <a:ext cx="305531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6907240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2070" y="6217852"/>
            <a:ext cx="305530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0921050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hangingPunct="0"/>
            <a:fld id="{B59303F9-92C2-44DB-A98C-A22651336808}" type="datetimeFigureOut">
              <a:rPr lang="it-IT" kern="0">
                <a:solidFill>
                  <a:srgbClr val="000000"/>
                </a:solidFill>
                <a:latin typeface="Calibri"/>
                <a:sym typeface="Calibri"/>
              </a:rPr>
              <a:pPr hangingPunct="0"/>
              <a:t>26/10/2018</a:t>
            </a:fld>
            <a:endParaRPr lang="it-IT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hangingPunct="0"/>
            <a:endParaRPr lang="it-IT" kern="0">
              <a:solidFill>
                <a:srgbClr val="000000"/>
              </a:solidFill>
              <a:latin typeface="Calibri"/>
              <a:sym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276872" y="6400414"/>
            <a:ext cx="305530" cy="276999"/>
          </a:xfrm>
        </p:spPr>
        <p:txBody>
          <a:bodyPr/>
          <a:lstStyle/>
          <a:p>
            <a:fld id="{E9145F5E-986E-4CC4-944A-D075629E6C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672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09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1568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55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1093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9648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740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1165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020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8C2C7-9A43-4D8C-8B03-C1A6B2AA5F25}" type="datetimeFigureOut">
              <a:rPr lang="it-IT" smtClean="0"/>
              <a:pPr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B72C-90A1-4038-9EFF-493CD2AAA5E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3674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84887" y="6400414"/>
            <a:ext cx="297515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latin typeface="Calibri"/>
                <a:sym typeface="Calibri"/>
              </a:rPr>
              <a:pPr hangingPunct="0"/>
              <a:t>‹N›</a:t>
            </a:fld>
            <a:endParaRPr kern="0"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44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0914" y="347730"/>
            <a:ext cx="11153104" cy="1365160"/>
          </a:xfrm>
        </p:spPr>
        <p:txBody>
          <a:bodyPr>
            <a:normAutofit/>
          </a:bodyPr>
          <a:lstStyle/>
          <a:p>
            <a:pPr algn="l"/>
            <a:r>
              <a:rPr lang="it-IT" sz="1400" b="1" dirty="0"/>
              <a:t>Progetto cofinanziato da Unione Europea</a:t>
            </a: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399" y="1935330"/>
            <a:ext cx="10457645" cy="4787441"/>
          </a:xfrm>
        </p:spPr>
        <p:txBody>
          <a:bodyPr>
            <a:normAutofit/>
          </a:bodyPr>
          <a:lstStyle/>
          <a:p>
            <a:r>
              <a:rPr lang="it-IT" sz="1600" b="1" dirty="0"/>
              <a:t>FONDO ASILO, MIGRAZIONE E INTEGRAZIONE - (FAMI) 2014-2020</a:t>
            </a:r>
            <a:endParaRPr lang="it-IT" sz="1600" dirty="0"/>
          </a:p>
          <a:p>
            <a:r>
              <a:rPr lang="it-IT" sz="1600" dirty="0"/>
              <a:t>Obiettivo Specifico: 2.Integrazione / Migrazione legale – Obiettivo Nazionale: 3. </a:t>
            </a:r>
            <a:r>
              <a:rPr lang="it-IT" sz="1600" dirty="0" err="1"/>
              <a:t>Capacity</a:t>
            </a:r>
            <a:r>
              <a:rPr lang="it-IT" sz="1600" dirty="0"/>
              <a:t> building‐ </a:t>
            </a:r>
            <a:r>
              <a:rPr lang="it-IT" sz="1600" dirty="0" err="1"/>
              <a:t>lett.j</a:t>
            </a:r>
            <a:r>
              <a:rPr lang="it-IT" sz="1600" dirty="0"/>
              <a:t>) </a:t>
            </a:r>
            <a:r>
              <a:rPr lang="it-IT" sz="1600" dirty="0" err="1"/>
              <a:t>Governance</a:t>
            </a:r>
            <a:r>
              <a:rPr lang="it-IT" sz="1600" dirty="0"/>
              <a:t> </a:t>
            </a:r>
            <a:r>
              <a:rPr lang="it-IT" sz="1600" dirty="0" smtClean="0"/>
              <a:t>dei servizi </a:t>
            </a:r>
            <a:r>
              <a:rPr lang="it-IT" sz="1600" dirty="0"/>
              <a:t>Progetto: PROG‐601 ‐ S.I.R.C. Servizi interculturali regione </a:t>
            </a:r>
            <a:r>
              <a:rPr lang="it-IT" sz="1600" dirty="0" smtClean="0"/>
              <a:t>Campania</a:t>
            </a:r>
          </a:p>
        </p:txBody>
      </p:sp>
      <p:pic>
        <p:nvPicPr>
          <p:cNvPr id="18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9402" y="570171"/>
            <a:ext cx="1171978" cy="782111"/>
          </a:xfrm>
          <a:prstGeom prst="rect">
            <a:avLst/>
          </a:prstGeom>
        </p:spPr>
      </p:pic>
      <p:pic>
        <p:nvPicPr>
          <p:cNvPr id="19" name="image2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40969" y="570171"/>
            <a:ext cx="1931831" cy="898021"/>
          </a:xfrm>
          <a:prstGeom prst="rect">
            <a:avLst/>
          </a:prstGeom>
        </p:spPr>
      </p:pic>
      <p:pic>
        <p:nvPicPr>
          <p:cNvPr id="21" name="image3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90941" y="2941319"/>
            <a:ext cx="2859110" cy="1720833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128789" y="3105835"/>
            <a:ext cx="1156522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13995" algn="ctr">
              <a:spcAft>
                <a:spcPts val="0"/>
              </a:spcAft>
            </a:pPr>
            <a:endParaRPr lang="it-IT" b="1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R="213995" algn="ctr">
              <a:spcAft>
                <a:spcPts val="0"/>
              </a:spcAft>
            </a:pPr>
            <a:endParaRPr lang="it-IT" b="1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R="213995" algn="ctr">
              <a:spcAft>
                <a:spcPts val="0"/>
              </a:spcAft>
            </a:pPr>
            <a:endParaRPr lang="it-IT" b="1" dirty="0" smtClean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R="213995" algn="ctr">
              <a:spcAft>
                <a:spcPts val="0"/>
              </a:spcAft>
            </a:pPr>
            <a:endParaRPr lang="it-IT" b="1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R="213995" algn="ctr">
              <a:spcAft>
                <a:spcPts val="0"/>
              </a:spcAft>
            </a:pPr>
            <a:endParaRPr lang="it-IT" b="1" dirty="0" smtClean="0">
              <a:latin typeface="Trebuchet MS" panose="020B0603020202020204" pitchFamily="34" charset="0"/>
            </a:endParaRPr>
          </a:p>
          <a:p>
            <a:pPr marR="213995" algn="ctr">
              <a:spcAft>
                <a:spcPts val="0"/>
              </a:spcAft>
            </a:pPr>
            <a:endParaRPr lang="it-IT" b="1" dirty="0" smtClean="0">
              <a:latin typeface="Trebuchet MS" panose="020B0603020202020204" pitchFamily="34" charset="0"/>
            </a:endParaRPr>
          </a:p>
          <a:p>
            <a:pPr marR="213995" algn="ctr">
              <a:spcAft>
                <a:spcPts val="0"/>
              </a:spcAft>
            </a:pPr>
            <a:r>
              <a:rPr lang="it-IT" sz="2000" b="1" dirty="0" smtClean="0">
                <a:latin typeface="Calibri" panose="020F0502020204030204" pitchFamily="34" charset="0"/>
              </a:rPr>
              <a:t>Risultati e prospettive di un intervento sistemico per il rafforzamento dei Servizi Pubblici in  Campania</a:t>
            </a:r>
          </a:p>
          <a:p>
            <a:pPr marR="213995" algn="ctr">
              <a:spcAft>
                <a:spcPts val="0"/>
              </a:spcAft>
            </a:pPr>
            <a:endParaRPr lang="it-IT" b="1" dirty="0">
              <a:latin typeface="Trebuchet MS" panose="020B0603020202020204" pitchFamily="34" charset="0"/>
            </a:endParaRPr>
          </a:p>
          <a:p>
            <a:pPr marR="213995" algn="ctr">
              <a:spcAft>
                <a:spcPts val="0"/>
              </a:spcAft>
            </a:pPr>
            <a:endParaRPr lang="it-IT" dirty="0"/>
          </a:p>
        </p:txBody>
      </p:sp>
      <p:pic>
        <p:nvPicPr>
          <p:cNvPr id="25" name="image4.jpe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8394" y="5190186"/>
            <a:ext cx="1329651" cy="1134257"/>
          </a:xfrm>
          <a:prstGeom prst="rect">
            <a:avLst/>
          </a:prstGeom>
        </p:spPr>
      </p:pic>
      <p:pic>
        <p:nvPicPr>
          <p:cNvPr id="26" name="image5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043966" y="5502753"/>
            <a:ext cx="2073500" cy="673417"/>
          </a:xfrm>
          <a:prstGeom prst="rect">
            <a:avLst/>
          </a:prstGeom>
        </p:spPr>
      </p:pic>
      <p:pic>
        <p:nvPicPr>
          <p:cNvPr id="27" name="image6.jpe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99254" y="5502753"/>
            <a:ext cx="925794" cy="614363"/>
          </a:xfrm>
          <a:prstGeom prst="rect">
            <a:avLst/>
          </a:prstGeom>
        </p:spPr>
      </p:pic>
      <p:pic>
        <p:nvPicPr>
          <p:cNvPr id="28" name="image7.jpe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040969" y="5502753"/>
            <a:ext cx="1378039" cy="75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4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1028902"/>
              </p:ext>
            </p:extLst>
          </p:nvPr>
        </p:nvGraphicFramePr>
        <p:xfrm>
          <a:off x="1493949" y="605306"/>
          <a:ext cx="8873544" cy="3696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2012"/>
                <a:gridCol w="2601532"/>
              </a:tblGrid>
              <a:tr h="336022">
                <a:tc>
                  <a:txBody>
                    <a:bodyPr/>
                    <a:lstStyle/>
                    <a:p>
                      <a:pPr marL="214630" marR="21463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Titolo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630" marR="21463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Numero Partecipanti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72043">
                <a:tc>
                  <a:txBody>
                    <a:bodyPr/>
                    <a:lstStyle/>
                    <a:p>
                      <a:pPr marL="214630" marR="214630" algn="l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1) “Norme e Pratiche sull’accoglienza dei Minori Stranieri non accompagnati.”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630" marR="21463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6022">
                <a:tc>
                  <a:txBody>
                    <a:bodyPr/>
                    <a:lstStyle/>
                    <a:p>
                      <a:pPr marL="214630" marR="214630" algn="l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2) “Conoscere le migrazioni: Mali”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630" marR="21463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6022">
                <a:tc>
                  <a:txBody>
                    <a:bodyPr/>
                    <a:lstStyle/>
                    <a:p>
                      <a:pPr marL="214630" marR="214630" algn="l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3) “Conoscere le migrazioni: Nigeria”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630" marR="21463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6022">
                <a:tc>
                  <a:txBody>
                    <a:bodyPr/>
                    <a:lstStyle/>
                    <a:p>
                      <a:pPr marL="214630" marR="214630" algn="l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4) “Conoscere le migrazioni: Libia”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630" marR="21463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6022">
                <a:tc>
                  <a:txBody>
                    <a:bodyPr/>
                    <a:lstStyle/>
                    <a:p>
                      <a:pPr marL="214630" marR="214630" algn="l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5) “Conoscere le migrazioni: Costa d’Avorio”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630" marR="21463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47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44085">
                <a:tc>
                  <a:txBody>
                    <a:bodyPr/>
                    <a:lstStyle/>
                    <a:p>
                      <a:pPr marL="214630" marR="214630" algn="l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6) “Micro-relazioni e Comunicazione Interculturale: per l’abilitazione, potenziamento e gestione efficace delle competenze degli operatori della Pubblica Sicurezza”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630" marR="214630" algn="ctr">
                        <a:spcBef>
                          <a:spcPts val="805"/>
                        </a:spcBef>
                        <a:spcAft>
                          <a:spcPts val="0"/>
                        </a:spcAft>
                      </a:pPr>
                      <a:r>
                        <a:rPr lang="it-IT" sz="1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18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7425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22852" y="516835"/>
            <a:ext cx="10972800" cy="317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Azioni di riprogettazione in chiave Interculturale di 2 Servizi </a:t>
            </a:r>
            <a:r>
              <a:rPr lang="it-IT" sz="2000" b="1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Pubblici</a:t>
            </a:r>
            <a:endParaRPr lang="it-IT" sz="2000" dirty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stata infine sperimentata un’azione pilota di riprogettazione di 2 servizi in chiave interculturale.</a:t>
            </a:r>
            <a:endParaRPr lang="it-IT" sz="2000" dirty="0">
              <a:latin typeface="Calibri" panose="020F050202020403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L’obiettivo è stato quello mettere a sistema una buona pratica di intervento, per cui sono stati individuati due servizi territoriali la cui </a:t>
            </a:r>
            <a:r>
              <a:rPr lang="it-IT" sz="2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governance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è stata affiancata nella riorganizzazione del proprio contesto lavorativo adattandolo quanto più possibile alle esigenze proprie e della propria utenza al fine di migliorarlo in termini di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efficienza. </a:t>
            </a:r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 </a:t>
            </a: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servizi territoriali su cui si è svolto l’intervento sono</a:t>
            </a:r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1600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 </a:t>
            </a:r>
            <a:endParaRPr lang="it-IT" sz="16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0119360"/>
              </p:ext>
            </p:extLst>
          </p:nvPr>
        </p:nvGraphicFramePr>
        <p:xfrm>
          <a:off x="3198627" y="3309870"/>
          <a:ext cx="5821250" cy="1468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1250"/>
              </a:tblGrid>
              <a:tr h="65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Istituto di Istruzione Superiore Giovanni XXIII di Salerno.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17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Della Previdenza Sociale- INPS di Pozzuoli.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59882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3791" y="553792"/>
            <a:ext cx="11384924" cy="39395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hangingPunct="0"/>
            <a:endParaRPr lang="it-IT" b="1" dirty="0" smtClean="0">
              <a:latin typeface="Calibri" panose="020F0502020204030204" pitchFamily="34" charset="0"/>
            </a:endParaRPr>
          </a:p>
          <a:p>
            <a:pPr algn="ctr" hangingPunct="0"/>
            <a:r>
              <a:rPr lang="it-IT" sz="2000" b="1" dirty="0" smtClean="0">
                <a:latin typeface="Calibri" panose="020F0502020204030204" pitchFamily="34" charset="0"/>
              </a:rPr>
              <a:t>Materiali didattici</a:t>
            </a:r>
          </a:p>
          <a:p>
            <a:pPr algn="ctr" hangingPunct="0"/>
            <a:endParaRPr lang="it-IT" sz="2000" dirty="0">
              <a:latin typeface="Calibri" panose="020F0502020204030204" pitchFamily="34" charset="0"/>
            </a:endParaRPr>
          </a:p>
          <a:p>
            <a:pPr algn="ctr" hangingPunct="0"/>
            <a:r>
              <a:rPr lang="it-IT" sz="2000" dirty="0" smtClean="0">
                <a:latin typeface="Calibri" panose="020F0502020204030204" pitchFamily="34" charset="0"/>
              </a:rPr>
              <a:t>Durante i percorsi di formazione sono emersi una moltitudine di elementi e di input dall’aula  che si sono trasformati nella </a:t>
            </a:r>
            <a:r>
              <a:rPr lang="it-IT" sz="2000" dirty="0">
                <a:latin typeface="Calibri" panose="020F0502020204030204" pitchFamily="34" charset="0"/>
              </a:rPr>
              <a:t>produzione di materiali che fungano da strumenti operativi per gli operatori </a:t>
            </a:r>
            <a:endParaRPr lang="it-IT" sz="2000" dirty="0" smtClean="0">
              <a:latin typeface="Calibri" panose="020F0502020204030204" pitchFamily="34" charset="0"/>
            </a:endParaRPr>
          </a:p>
          <a:p>
            <a:pPr algn="ctr" hangingPunct="0"/>
            <a:r>
              <a:rPr lang="it-IT" sz="2000" dirty="0" smtClean="0">
                <a:latin typeface="Calibri" panose="020F0502020204030204" pitchFamily="34" charset="0"/>
              </a:rPr>
              <a:t>incontrati </a:t>
            </a:r>
            <a:r>
              <a:rPr lang="it-IT" sz="2000" dirty="0">
                <a:latin typeface="Calibri" panose="020F0502020204030204" pitchFamily="34" charset="0"/>
              </a:rPr>
              <a:t>nel contesto formativo e che servano a far fronte ai bisogni rilevati. </a:t>
            </a:r>
            <a:endParaRPr lang="it-IT" sz="2000" dirty="0" smtClean="0">
              <a:latin typeface="Calibri" panose="020F0502020204030204" pitchFamily="34" charset="0"/>
            </a:endParaRPr>
          </a:p>
          <a:p>
            <a:pPr algn="ctr" hangingPunct="0"/>
            <a:r>
              <a:rPr lang="it-IT" sz="2000" dirty="0" smtClean="0">
                <a:latin typeface="Calibri" panose="020F0502020204030204" pitchFamily="34" charset="0"/>
              </a:rPr>
              <a:t>Nello </a:t>
            </a:r>
            <a:r>
              <a:rPr lang="it-IT" sz="2000" dirty="0">
                <a:latin typeface="Calibri" panose="020F0502020204030204" pitchFamily="34" charset="0"/>
              </a:rPr>
              <a:t>specifico </a:t>
            </a:r>
            <a:r>
              <a:rPr lang="it-IT" sz="2000" dirty="0" smtClean="0">
                <a:latin typeface="Calibri" panose="020F0502020204030204" pitchFamily="34" charset="0"/>
              </a:rPr>
              <a:t>sono in elaborazione e produzione una serie di linee guida che sintetizzino quanto emerso dalle formazioni rispetto a come attivare una </a:t>
            </a:r>
            <a:r>
              <a:rPr lang="it-IT" sz="2000" dirty="0">
                <a:latin typeface="Calibri" panose="020F0502020204030204" pitchFamily="34" charset="0"/>
              </a:rPr>
              <a:t>comunicazione </a:t>
            </a:r>
            <a:endParaRPr lang="it-IT" sz="2000" dirty="0" smtClean="0">
              <a:latin typeface="Calibri" panose="020F0502020204030204" pitchFamily="34" charset="0"/>
            </a:endParaRPr>
          </a:p>
          <a:p>
            <a:pPr algn="ctr" hangingPunct="0"/>
            <a:r>
              <a:rPr lang="it-IT" sz="2000" dirty="0">
                <a:latin typeface="Calibri" panose="020F0502020204030204" pitchFamily="34" charset="0"/>
              </a:rPr>
              <a:t>e</a:t>
            </a:r>
            <a:r>
              <a:rPr lang="it-IT" sz="2000" dirty="0" smtClean="0">
                <a:latin typeface="Calibri" panose="020F0502020204030204" pitchFamily="34" charset="0"/>
              </a:rPr>
              <a:t>fficace in tre diversi ambiti:</a:t>
            </a:r>
          </a:p>
          <a:p>
            <a:pPr marL="285750" indent="-285750" algn="ctr" hangingPunct="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Calibri" panose="020F0502020204030204" pitchFamily="34" charset="0"/>
              </a:rPr>
              <a:t>Sanitario </a:t>
            </a:r>
          </a:p>
          <a:p>
            <a:pPr marL="285750" indent="-285750" algn="ctr" hangingPunct="0"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anose="020F0502020204030204" pitchFamily="34" charset="0"/>
              </a:rPr>
              <a:t>P</a:t>
            </a:r>
            <a:r>
              <a:rPr lang="it-IT" sz="2400" dirty="0" smtClean="0">
                <a:latin typeface="Calibri" panose="020F0502020204030204" pitchFamily="34" charset="0"/>
              </a:rPr>
              <a:t>enitenziario </a:t>
            </a:r>
            <a:r>
              <a:rPr lang="it-IT" sz="2400" dirty="0">
                <a:latin typeface="Calibri" panose="020F0502020204030204" pitchFamily="34" charset="0"/>
              </a:rPr>
              <a:t>e forze dell’ordine </a:t>
            </a:r>
          </a:p>
          <a:p>
            <a:pPr marL="285750" indent="-285750" algn="ctr" hangingPunct="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Calibri" panose="020F0502020204030204" pitchFamily="34" charset="0"/>
              </a:rPr>
              <a:t>Equipe coinvolte nella presa in carico di Minori Stranieri Non Accompagnati</a:t>
            </a:r>
          </a:p>
        </p:txBody>
      </p:sp>
      <p:pic>
        <p:nvPicPr>
          <p:cNvPr id="3" name="cidislg_p.jpg" descr="cidislg_p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599612" y="188913"/>
            <a:ext cx="663576" cy="6477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130893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idislg_p.jpg" descr="cidislg_p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599612" y="188913"/>
            <a:ext cx="663576" cy="6477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ttangolo 1"/>
          <p:cNvSpPr/>
          <p:nvPr/>
        </p:nvSpPr>
        <p:spPr>
          <a:xfrm>
            <a:off x="708338" y="0"/>
            <a:ext cx="1062506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endParaRPr lang="it-IT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hangingPunct="0"/>
            <a:endParaRPr lang="it-IT" b="1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hangingPunct="0"/>
            <a:endParaRPr lang="it-IT" b="1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hangingPunct="0"/>
            <a:r>
              <a:rPr lang="it-IT" sz="2000" b="1" kern="0" dirty="0" smtClean="0">
                <a:solidFill>
                  <a:srgbClr val="000000"/>
                </a:solidFill>
                <a:latin typeface="Calibri"/>
                <a:sym typeface="Calibri"/>
              </a:rPr>
              <a:t>Periodo di realizzazione: Giugno 2017 – Marzo 2018</a:t>
            </a:r>
            <a:endParaRPr lang="it-IT" sz="2000" b="1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hangingPunct="0"/>
            <a:r>
              <a:rPr lang="it-IT" sz="2000" kern="0" dirty="0">
                <a:solidFill>
                  <a:srgbClr val="000000"/>
                </a:solidFill>
                <a:latin typeface="Calibri"/>
                <a:sym typeface="Calibri"/>
              </a:rPr>
              <a:t> </a:t>
            </a:r>
            <a:endParaRPr lang="it-IT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algn="ctr" hangingPunct="0"/>
            <a:r>
              <a:rPr lang="it-IT" sz="2000" kern="0" dirty="0" smtClean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Il progetto ha visto, nei 10 mesi della sua «vita», il susseguirsi di azioni finalizzate al perseguimento di un obiettivo fondamentale che è stato quello di:</a:t>
            </a:r>
          </a:p>
          <a:p>
            <a:pPr algn="ctr" hangingPunct="0"/>
            <a:endParaRPr lang="it-IT" sz="2000" kern="0" dirty="0" smtClean="0">
              <a:solidFill>
                <a:srgbClr val="000000"/>
              </a:solidFill>
              <a:latin typeface="Calibri" panose="020F0502020204030204" pitchFamily="34" charset="0"/>
              <a:sym typeface="Calibri"/>
            </a:endParaRPr>
          </a:p>
          <a:p>
            <a:pPr algn="ctr" hangingPunct="0"/>
            <a:r>
              <a:rPr lang="it-IT" sz="2000" dirty="0" smtClean="0">
                <a:latin typeface="Calibri" panose="020F0502020204030204" pitchFamily="34" charset="0"/>
              </a:rPr>
              <a:t>Migliorare </a:t>
            </a:r>
            <a:r>
              <a:rPr lang="it-IT" sz="2000" dirty="0">
                <a:latin typeface="Calibri" panose="020F0502020204030204" pitchFamily="34" charset="0"/>
              </a:rPr>
              <a:t>i livelli di gestione ed erogazione dei servizi pubblici ed amministrativi rivolti ai cittadini dei Paesi Terzi della Regione Campania, puntando al miglioramento delle competenze interculturali e comunicative degli operatori </a:t>
            </a:r>
            <a:r>
              <a:rPr lang="it-IT" sz="2000" dirty="0" smtClean="0">
                <a:latin typeface="Calibri" panose="020F0502020204030204" pitchFamily="34" charset="0"/>
              </a:rPr>
              <a:t>pubblici </a:t>
            </a:r>
          </a:p>
          <a:p>
            <a:pPr algn="ctr" hangingPunct="0"/>
            <a:endParaRPr lang="it-IT" sz="2000" dirty="0">
              <a:latin typeface="Calibri" panose="020F0502020204030204" pitchFamily="34" charset="0"/>
            </a:endParaRPr>
          </a:p>
          <a:p>
            <a:pPr algn="ctr" hangingPunct="0"/>
            <a:r>
              <a:rPr lang="it-IT" sz="2000" dirty="0" smtClean="0">
                <a:latin typeface="Calibri" panose="020F0502020204030204" pitchFamily="34" charset="0"/>
              </a:rPr>
              <a:t>In linea con il principio secondo cui l’accesso </a:t>
            </a:r>
            <a:r>
              <a:rPr lang="it-IT" sz="2000" dirty="0">
                <a:latin typeface="Calibri" panose="020F0502020204030204" pitchFamily="34" charset="0"/>
              </a:rPr>
              <a:t>della popolazione immigrata ai Servizi Pubblici su un piede di parità ed in modo non discriminatorio con i cittadini nazionali è elemento essenziale per garantire </a:t>
            </a:r>
            <a:r>
              <a:rPr lang="it-IT" sz="2000" dirty="0" smtClean="0">
                <a:latin typeface="Calibri" panose="020F0502020204030204" pitchFamily="34" charset="0"/>
              </a:rPr>
              <a:t>l’integrazione.</a:t>
            </a:r>
            <a:endParaRPr lang="it-IT" sz="2000" kern="0" dirty="0">
              <a:solidFill>
                <a:srgbClr val="000000"/>
              </a:solidFill>
              <a:latin typeface="Calibri" panose="020F0502020204030204" pitchFamily="34" charset="0"/>
              <a:sym typeface="Calibri"/>
            </a:endParaRPr>
          </a:p>
          <a:p>
            <a:pPr hangingPunct="0"/>
            <a:endParaRPr lang="it-IT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hangingPunct="0"/>
            <a:endParaRPr lang="it-IT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hangingPunct="0"/>
            <a:endParaRPr lang="it-IT" sz="1600" kern="0" dirty="0">
              <a:solidFill>
                <a:srgbClr val="000000"/>
              </a:solidFill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782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idislg_p.jpg" descr="cidislg_p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599612" y="188913"/>
            <a:ext cx="663576" cy="6477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ttangolo 2"/>
          <p:cNvSpPr/>
          <p:nvPr/>
        </p:nvSpPr>
        <p:spPr>
          <a:xfrm>
            <a:off x="965915" y="965914"/>
            <a:ext cx="9878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47731" y="965913"/>
            <a:ext cx="10869768" cy="341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t-IT" sz="2000" b="1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Alta</a:t>
            </a:r>
            <a:r>
              <a:rPr lang="it-IT" sz="2000" b="1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Formazione in Comunicazione Interculturale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endParaRPr lang="it-IT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 Percorsi, r</a:t>
            </a:r>
            <a:r>
              <a:rPr lang="it-IT" sz="2000" dirty="0" smtClean="0">
                <a:latin typeface="Calibri" panose="020F0502020204030204" pitchFamily="34" charset="0"/>
              </a:rPr>
              <a:t>ealizzati </a:t>
            </a:r>
            <a:r>
              <a:rPr lang="it-IT" sz="2000" dirty="0">
                <a:latin typeface="Calibri" panose="020F0502020204030204" pitchFamily="34" charset="0"/>
              </a:rPr>
              <a:t>nelle province di Napoli, Caserta, Salerno, Avellino e </a:t>
            </a:r>
            <a:r>
              <a:rPr lang="it-IT" sz="2000" dirty="0" smtClean="0">
                <a:latin typeface="Calibri" panose="020F0502020204030204" pitchFamily="34" charset="0"/>
              </a:rPr>
              <a:t>Benevento, si sono rivolti in maniera trasversale ai </a:t>
            </a:r>
            <a:r>
              <a:rPr lang="it-IT" sz="2000" dirty="0">
                <a:latin typeface="Calibri" panose="020F0502020204030204" pitchFamily="34" charset="0"/>
              </a:rPr>
              <a:t>diversi contesti </a:t>
            </a:r>
            <a:r>
              <a:rPr lang="it-IT" sz="2000" dirty="0" smtClean="0">
                <a:latin typeface="Calibri" panose="020F0502020204030204" pitchFamily="34" charset="0"/>
              </a:rPr>
              <a:t>lavorativi di </a:t>
            </a:r>
            <a:r>
              <a:rPr lang="it-IT" sz="2000" dirty="0">
                <a:latin typeface="Calibri" panose="020F0502020204030204" pitchFamily="34" charset="0"/>
              </a:rPr>
              <a:t>operatori, funzionari e dirigenti del settore dell’immigrazione, italiani e stranieri, impiegati </a:t>
            </a:r>
            <a:r>
              <a:rPr lang="it-IT" sz="2000" dirty="0" smtClean="0">
                <a:latin typeface="Calibri" panose="020F0502020204030204" pitchFamily="34" charset="0"/>
              </a:rPr>
              <a:t>a vario titolo e livello nella </a:t>
            </a:r>
            <a:r>
              <a:rPr lang="it-IT" sz="2000" dirty="0">
                <a:latin typeface="Calibri" panose="020F0502020204030204" pitchFamily="34" charset="0"/>
              </a:rPr>
              <a:t>Pubblica Amministrazione, che </a:t>
            </a:r>
            <a:r>
              <a:rPr lang="it-IT" sz="2000" dirty="0" smtClean="0">
                <a:latin typeface="Calibri" panose="020F0502020204030204" pitchFamily="34" charset="0"/>
              </a:rPr>
              <a:t>hanno sentito il bisogno di acquisire nuova conoscenza e nuovi strumenti da mettere in pratica nel loro lavoro di ogni giorno, innescando così un rinnovamento </a:t>
            </a:r>
            <a:r>
              <a:rPr lang="it-IT" sz="2000" dirty="0">
                <a:latin typeface="Calibri" panose="020F0502020204030204" pitchFamily="34" charset="0"/>
              </a:rPr>
              <a:t>del settore </a:t>
            </a:r>
            <a:r>
              <a:rPr lang="it-IT" sz="2000" dirty="0" smtClean="0">
                <a:latin typeface="Calibri" panose="020F0502020204030204" pitchFamily="34" charset="0"/>
              </a:rPr>
              <a:t>pubblico. </a:t>
            </a:r>
            <a:endParaRPr lang="it-IT" sz="2800" dirty="0" smtClean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t-IT" sz="28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265 Operatori in tutta la Campania</a:t>
            </a:r>
          </a:p>
        </p:txBody>
      </p:sp>
    </p:spTree>
    <p:extLst>
      <p:ext uri="{BB962C8B-B14F-4D97-AF65-F5344CB8AC3E}">
        <p14:creationId xmlns:p14="http://schemas.microsoft.com/office/powerpoint/2010/main" xmlns="" val="30868170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0608" y="188913"/>
            <a:ext cx="112303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dirty="0" smtClean="0">
              <a:latin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endParaRPr lang="it-IT" dirty="0" smtClean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24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Nello specifico i dati relativi alle singole province e destinatari sono i seguenti: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lang="it-IT" sz="240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lang="it-IT" sz="2400" dirty="0">
              <a:latin typeface="Calibri" panose="020F0502020204030204" pitchFamily="34" charset="0"/>
            </a:endParaRPr>
          </a:p>
          <a:p>
            <a:pPr marL="457200" algn="ctr">
              <a:lnSpc>
                <a:spcPct val="115000"/>
              </a:lnSpc>
            </a:pPr>
            <a:r>
              <a:rPr lang="it-IT" sz="2400" dirty="0" smtClean="0">
                <a:latin typeface="Calibri" panose="020F0502020204030204" pitchFamily="34" charset="0"/>
              </a:rPr>
              <a:t>Napoli: 37 partecipanti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Benevento: 25 partecipanti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Caserta: 52 partecipanti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Avellino: 44 partecipanti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latin typeface="Calibri" panose="020F0502020204030204" pitchFamily="34" charset="0"/>
              </a:rPr>
              <a:t>Salerno: 107 partecipanti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endParaRPr lang="it-IT" sz="2400" dirty="0">
              <a:latin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sz="2400" dirty="0" smtClean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dirty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dirty="0" smtClean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dirty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dirty="0" smtClean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dirty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dirty="0" smtClean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cidislg_p.jpg" descr="cidislg_p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599612" y="188913"/>
            <a:ext cx="663576" cy="6477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133844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1803958"/>
              </p:ext>
            </p:extLst>
          </p:nvPr>
        </p:nvGraphicFramePr>
        <p:xfrm>
          <a:off x="489396" y="991674"/>
          <a:ext cx="11101589" cy="3667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5351"/>
                <a:gridCol w="2078482"/>
                <a:gridCol w="2726334"/>
                <a:gridCol w="2080711"/>
                <a:gridCol w="2080711"/>
              </a:tblGrid>
              <a:tr h="613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Amministrazioni Locali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Sanità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Forze Ordine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Istruzione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Terzo Settore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52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Dipendenti comunali, personale amministrativo, Centri per l’impiego, Funzionari, </a:t>
                      </a:r>
                      <a:r>
                        <a:rPr lang="it-IT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Sindacalisti, 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Dirigenti </a:t>
                      </a:r>
                      <a:r>
                        <a:rPr lang="it-IT" sz="1800" b="0" dirty="0" smtClean="0">
                          <a:effectLst/>
                          <a:latin typeface="Calibri" panose="020F0502020204030204" pitchFamily="34" charset="0"/>
                        </a:rPr>
                        <a:t>ASL </a:t>
                      </a: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e </a:t>
                      </a:r>
                      <a:r>
                        <a:rPr lang="it-IT" sz="1800" b="0" dirty="0" smtClean="0">
                          <a:effectLst/>
                          <a:latin typeface="Calibri" panose="020F0502020204030204" pitchFamily="34" charset="0"/>
                        </a:rPr>
                        <a:t>Aziende Ospedaliere, </a:t>
                      </a: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Medici, Assistenti Sociali, personale amministrativo, </a:t>
                      </a:r>
                      <a:r>
                        <a:rPr lang="it-IT" sz="1800" b="0" dirty="0" smtClean="0">
                          <a:effectLst/>
                          <a:latin typeface="Calibri" panose="020F0502020204030204" pitchFamily="34" charset="0"/>
                        </a:rPr>
                        <a:t>infermieri</a:t>
                      </a: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it-IT" sz="1800" b="0" dirty="0" smtClean="0">
                          <a:effectLst/>
                          <a:latin typeface="Calibri" panose="020F0502020204030204" pitchFamily="34" charset="0"/>
                        </a:rPr>
                        <a:t>Operatori </a:t>
                      </a:r>
                      <a:r>
                        <a:rPr lang="it-IT" sz="1800" b="0" dirty="0" smtClean="0">
                          <a:effectLst/>
                          <a:latin typeface="Calibri" panose="020F0502020204030204" pitchFamily="34" charset="0"/>
                        </a:rPr>
                        <a:t>Socio Sanitari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Guardie penitenziarie, Polizia di Stato, Guardia di Frontiera, Vigili Urbani, Polizia Ferroviaria</a:t>
                      </a:r>
                      <a:r>
                        <a:rPr lang="it-IT" sz="1800" b="0" dirty="0" smtClean="0">
                          <a:effectLst/>
                          <a:latin typeface="Calibri" panose="020F0502020204030204" pitchFamily="34" charset="0"/>
                        </a:rPr>
                        <a:t>, Dipendenti </a:t>
                      </a: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delle Questure, Dipendenti Prefetture 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Dirigenti Scolastici, Docenti, Personale ATA, CPIA, Studenti.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Mediatori linguistico-culturali, Assistenti sociali, operatori di centri </a:t>
                      </a:r>
                      <a:r>
                        <a:rPr lang="it-IT" sz="1800" b="0" dirty="0" err="1">
                          <a:effectLst/>
                          <a:latin typeface="Calibri" panose="020F0502020204030204" pitchFamily="34" charset="0"/>
                        </a:rPr>
                        <a:t>Cas</a:t>
                      </a: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 e </a:t>
                      </a:r>
                      <a:r>
                        <a:rPr lang="it-IT" sz="1800" b="0" dirty="0" err="1">
                          <a:effectLst/>
                          <a:latin typeface="Calibri" panose="020F0502020204030204" pitchFamily="34" charset="0"/>
                        </a:rPr>
                        <a:t>Sprar</a:t>
                      </a:r>
                      <a:r>
                        <a:rPr lang="it-IT" sz="1800" b="0" dirty="0">
                          <a:effectLst/>
                          <a:latin typeface="Calibri" panose="020F0502020204030204" pitchFamily="34" charset="0"/>
                        </a:rPr>
                        <a:t> Volontari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1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11.6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 panose="020F0502020204030204" pitchFamily="34" charset="0"/>
                        </a:rPr>
                        <a:t>20,3</a:t>
                      </a: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 panose="020F0502020204030204" pitchFamily="34" charset="0"/>
                        </a:rPr>
                        <a:t>12.8</a:t>
                      </a: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 panose="020F0502020204030204" pitchFamily="34" charset="0"/>
                        </a:rPr>
                        <a:t>26.4</a:t>
                      </a: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67436" y="-430149"/>
            <a:ext cx="7997781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1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cidislg_p.jpg" descr="cidislg_p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599612" y="188913"/>
            <a:ext cx="663576" cy="6477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10439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92427" y="489397"/>
            <a:ext cx="11191741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endParaRPr lang="it-IT" b="1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15000"/>
              </a:lnSpc>
              <a:spcAft>
                <a:spcPts val="0"/>
              </a:spcAft>
            </a:pPr>
            <a:endParaRPr lang="it-IT" b="1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it-IT" sz="2000" b="1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Mediazione </a:t>
            </a:r>
            <a:r>
              <a:rPr lang="it-IT" sz="2000" b="1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Linguistico-Culturale</a:t>
            </a:r>
            <a:endParaRPr lang="it-IT" sz="2000" dirty="0">
              <a:latin typeface="Calibri" panose="020F050202020403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endParaRPr lang="it-IT" sz="200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A </a:t>
            </a: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supporto agli operatori pubblici è stato </a:t>
            </a:r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garantito </a:t>
            </a: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il servizio di Mediazione linguistico-culturale a chiamata che, grazie ad un team di mediatori </a:t>
            </a:r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specializzati, </a:t>
            </a: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ha fornito sostegno nelle attività di interpretariato, traduzione e facilitazione. </a:t>
            </a:r>
            <a:r>
              <a:rPr lang="it-IT" sz="2000" dirty="0" smtClean="0">
                <a:latin typeface="Calibri" panose="020F0502020204030204" pitchFamily="34" charset="0"/>
              </a:rPr>
              <a:t>L’agenzia di mediazione ha garantito per tutta la durata del progetto interventi realizzati da mediatori selezionati, </a:t>
            </a:r>
            <a:r>
              <a:rPr lang="it-IT" sz="2000" dirty="0">
                <a:latin typeface="Calibri" panose="020F0502020204030204" pitchFamily="34" charset="0"/>
              </a:rPr>
              <a:t>della lingua e della nazionalità richiesta, di supporto all’operatore pubblico </a:t>
            </a:r>
            <a:r>
              <a:rPr lang="it-IT" sz="2000" dirty="0" smtClean="0">
                <a:latin typeface="Calibri" panose="020F0502020204030204" pitchFamily="34" charset="0"/>
              </a:rPr>
              <a:t>a seguito di una richiesta e di un’interlocuzione con un operatore esperto per ogni </a:t>
            </a:r>
            <a:r>
              <a:rPr lang="it-IT" sz="2000" dirty="0">
                <a:latin typeface="Calibri" panose="020F0502020204030204" pitchFamily="34" charset="0"/>
              </a:rPr>
              <a:t>specifico </a:t>
            </a:r>
            <a:r>
              <a:rPr lang="it-IT" sz="2000" dirty="0" smtClean="0">
                <a:latin typeface="Calibri" panose="020F0502020204030204" pitchFamily="34" charset="0"/>
              </a:rPr>
              <a:t>caso.</a:t>
            </a:r>
            <a:endParaRPr lang="it-IT" sz="200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200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dirty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160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1600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160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1600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160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160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flipV="1">
            <a:off x="2217079" y="3348741"/>
            <a:ext cx="129657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it-IT" alt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r>
              <a:rPr kumimoji="0" lang="it-IT" alt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/>
            </a:r>
            <a:br>
              <a:rPr kumimoji="0" lang="it-IT" alt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cidislg_p.jpg" descr="cidislg_p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599612" y="188913"/>
            <a:ext cx="663576" cy="6477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29708178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8656110"/>
              </p:ext>
            </p:extLst>
          </p:nvPr>
        </p:nvGraphicFramePr>
        <p:xfrm>
          <a:off x="1300765" y="1131918"/>
          <a:ext cx="8152327" cy="3090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7165"/>
                <a:gridCol w="2717165"/>
                <a:gridCol w="2717997"/>
              </a:tblGrid>
              <a:tr h="503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CINESE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SOMALO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PIDGIN ENGLISH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UCRAINO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RUSSO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FRANCESE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WOLOF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MANDINGO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INGLESE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POLACCO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087120" algn="l"/>
                        </a:tabLs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BENGALESE	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URDU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CINGALESE</a:t>
                      </a:r>
                      <a:endParaRPr lang="it-IT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ALBANESE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ARABO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7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RUMENO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BULGARO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HINDI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-1" y="437882"/>
            <a:ext cx="11230377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Gli interventi richiesti e realizzati </a:t>
            </a: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sono </a:t>
            </a:r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stati </a:t>
            </a: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in totale 550 ed hanno interessato le seguenti lingue: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it-IT" sz="2000" dirty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0648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3639" y="244699"/>
            <a:ext cx="112561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>
              <a:latin typeface="Calibri" panose="020F050202020403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ctr"/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La </a:t>
            </a: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squadra di mediatori è stata composta di 30 operatori </a:t>
            </a:r>
            <a:r>
              <a:rPr lang="it-IT" sz="2000" dirty="0" smtClean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formati e specializzati che </a:t>
            </a:r>
            <a:r>
              <a:rPr lang="it-IT" sz="20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hanno risposto a richieste da parte delle seguenti realtà:</a:t>
            </a:r>
            <a:endParaRPr lang="it-IT" sz="20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7552171"/>
              </p:ext>
            </p:extLst>
          </p:nvPr>
        </p:nvGraphicFramePr>
        <p:xfrm>
          <a:off x="1313646" y="1403798"/>
          <a:ext cx="8538691" cy="2032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3919"/>
                <a:gridCol w="1780491"/>
                <a:gridCol w="1781427"/>
                <a:gridCol w="1781427"/>
                <a:gridCol w="1781427"/>
              </a:tblGrid>
              <a:tr h="991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Presidi Ospedalieri, Distretti Asl 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Centri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Centri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Sprar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Istituti Scolastici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Istituzioni, </a:t>
                      </a:r>
                      <a:r>
                        <a:rPr lang="it-IT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uffici</a:t>
                      </a:r>
                      <a:r>
                        <a:rPr lang="it-IT" sz="18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comunali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Istituti Penitenziari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40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6460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62130" y="476518"/>
            <a:ext cx="9710670" cy="3631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it-IT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69701" y="476518"/>
            <a:ext cx="10470524" cy="367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630" marR="214630" algn="ctr">
              <a:spcBef>
                <a:spcPts val="805"/>
              </a:spcBef>
            </a:pPr>
            <a:endParaRPr lang="it-IT" b="1" kern="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14630" marR="214630" algn="ctr">
              <a:spcBef>
                <a:spcPts val="805"/>
              </a:spcBef>
            </a:pPr>
            <a:r>
              <a:rPr lang="it-IT" sz="2000" b="1" kern="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Seminari </a:t>
            </a:r>
            <a:r>
              <a:rPr lang="it-IT" sz="2000" b="1" kern="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di approfondimento </a:t>
            </a:r>
            <a:endParaRPr lang="it-IT" sz="2000" kern="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14630" marR="214630" algn="ctr">
              <a:lnSpc>
                <a:spcPct val="115000"/>
              </a:lnSpc>
              <a:spcBef>
                <a:spcPts val="805"/>
              </a:spcBef>
              <a:spcAft>
                <a:spcPts val="0"/>
              </a:spcAft>
            </a:pPr>
            <a:r>
              <a:rPr lang="it-IT" sz="2000" kern="0" dirty="0" smtClean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Sono </a:t>
            </a:r>
            <a:r>
              <a:rPr lang="it-IT" sz="2000" kern="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stati svolti sei seminari di sensibilizzazione rivolti ai dipendenti pubblici agli addetti ai lavori e alla comunità intera, per promuovere un’azione di </a:t>
            </a:r>
            <a:r>
              <a:rPr lang="it-IT" sz="2000" kern="0" dirty="0" err="1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</a:t>
            </a:r>
            <a:r>
              <a:rPr lang="it-IT" sz="2000" kern="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community rispetto al tema </a:t>
            </a:r>
            <a:r>
              <a:rPr lang="it-IT" sz="2000" kern="0" dirty="0" err="1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dell’intercultura</a:t>
            </a:r>
            <a:r>
              <a:rPr lang="it-IT" sz="2000" kern="0" dirty="0"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e dell’immigrazione. Il primo sul tema dei Minori Stranieri non Accompagnati (MSNA), 4 sono stati rivolti allo studio del contesto Geopolitico dei principali Paesi di provenienza delle migrazioni, rispettivamente: Mali, Nigeria, Libia, Costa d’Avorio, ed uno sul potenziamento delle competenze degli operatori della Pubblica Sicurezza.  </a:t>
            </a:r>
            <a:endParaRPr lang="it-IT" sz="2000" kern="0" dirty="0" smtClean="0">
              <a:latin typeface="Calibri" panose="020F0502020204030204" pitchFamily="34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214630" marR="214630" algn="ctr">
              <a:lnSpc>
                <a:spcPct val="115000"/>
              </a:lnSpc>
              <a:spcBef>
                <a:spcPts val="805"/>
              </a:spcBef>
              <a:spcAft>
                <a:spcPts val="0"/>
              </a:spcAft>
            </a:pPr>
            <a:r>
              <a:rPr lang="it-IT" sz="3200" kern="0" dirty="0" smtClean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Times New Roman" panose="02020603050405020304" pitchFamily="18" charset="0"/>
              </a:rPr>
              <a:t> 289 partecipanti</a:t>
            </a:r>
            <a:endParaRPr lang="it-IT" sz="3200" kern="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pic>
        <p:nvPicPr>
          <p:cNvPr id="4" name="cidislg_p.jpg" descr="cidislg_p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599612" y="188913"/>
            <a:ext cx="663576" cy="6477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746826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909</Words>
  <Application>Microsoft Office PowerPoint</Application>
  <PresentationFormat>Personalizzato</PresentationFormat>
  <Paragraphs>143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Tema di Office</vt:lpstr>
      <vt:lpstr>1_Tema di Office</vt:lpstr>
      <vt:lpstr>Progetto cofinanziato da Unione Europea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cofinanziato da Unione Europea</dc:title>
  <dc:creator>Alessandra</dc:creator>
  <cp:lastModifiedBy>z.giuliano</cp:lastModifiedBy>
  <cp:revision>31</cp:revision>
  <dcterms:created xsi:type="dcterms:W3CDTF">2018-03-26T13:53:47Z</dcterms:created>
  <dcterms:modified xsi:type="dcterms:W3CDTF">2018-10-26T11:38:29Z</dcterms:modified>
</cp:coreProperties>
</file>