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4"/>
  </p:notesMasterIdLst>
  <p:sldIdLst>
    <p:sldId id="264" r:id="rId2"/>
    <p:sldId id="256" r:id="rId3"/>
    <p:sldId id="319" r:id="rId4"/>
    <p:sldId id="265" r:id="rId5"/>
    <p:sldId id="281" r:id="rId6"/>
    <p:sldId id="305" r:id="rId7"/>
    <p:sldId id="316" r:id="rId8"/>
    <p:sldId id="282" r:id="rId9"/>
    <p:sldId id="315" r:id="rId10"/>
    <p:sldId id="314" r:id="rId11"/>
    <p:sldId id="270" r:id="rId12"/>
    <p:sldId id="275" r:id="rId13"/>
    <p:sldId id="284" r:id="rId14"/>
    <p:sldId id="297" r:id="rId15"/>
    <p:sldId id="311" r:id="rId16"/>
    <p:sldId id="276" r:id="rId17"/>
    <p:sldId id="268" r:id="rId18"/>
    <p:sldId id="279" r:id="rId19"/>
    <p:sldId id="312" r:id="rId20"/>
    <p:sldId id="313" r:id="rId21"/>
    <p:sldId id="273" r:id="rId22"/>
    <p:sldId id="320" r:id="rId23"/>
    <p:sldId id="325" r:id="rId24"/>
    <p:sldId id="310" r:id="rId25"/>
    <p:sldId id="323" r:id="rId26"/>
    <p:sldId id="324" r:id="rId27"/>
    <p:sldId id="287" r:id="rId28"/>
    <p:sldId id="290" r:id="rId29"/>
    <p:sldId id="288" r:id="rId30"/>
    <p:sldId id="294" r:id="rId31"/>
    <p:sldId id="322" r:id="rId32"/>
    <p:sldId id="326" r:id="rId3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1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10"/>
      <c:rotY val="10"/>
      <c:perspective val="10"/>
    </c:view3D>
    <c:sideWall>
      <c:spPr>
        <a:gradFill>
          <a:gsLst>
            <a:gs pos="100000">
              <a:srgbClr val="FF00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4200000" scaled="0"/>
        </a:gradFill>
      </c:spPr>
    </c:sideWall>
    <c:backWall>
      <c:spPr>
        <a:gradFill>
          <a:gsLst>
            <a:gs pos="100000">
              <a:srgbClr val="FF00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4200000" scaled="0"/>
        </a:gradFill>
      </c:spPr>
    </c:backWall>
    <c:plotArea>
      <c:layout>
        <c:manualLayout>
          <c:layoutTarget val="inner"/>
          <c:xMode val="edge"/>
          <c:yMode val="edge"/>
          <c:x val="7.0619887852223936E-2"/>
          <c:y val="3.841639778549269E-2"/>
          <c:w val="0.88923707090390003"/>
          <c:h val="0.70379512687026535"/>
        </c:manualLayout>
      </c:layout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ACCESSI TOTALI</c:v>
                </c:pt>
              </c:strCache>
            </c:strRef>
          </c:tx>
          <c:dPt>
            <c:idx val="1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FA89-499B-9A06-2DBDBE6465A5}"/>
              </c:ext>
            </c:extLst>
          </c:dPt>
          <c:dPt>
            <c:idx val="3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A89-499B-9A06-2DBDBE6465A5}"/>
              </c:ext>
            </c:extLst>
          </c:dPt>
          <c:dPt>
            <c:idx val="5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FA89-499B-9A06-2DBDBE6465A5}"/>
              </c:ext>
            </c:extLst>
          </c:dPt>
          <c:dPt>
            <c:idx val="7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A89-499B-9A06-2DBDBE6465A5}"/>
              </c:ext>
            </c:extLst>
          </c:dPt>
          <c:dPt>
            <c:idx val="9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FA89-499B-9A06-2DBDBE6465A5}"/>
              </c:ext>
            </c:extLst>
          </c:dPt>
          <c:dPt>
            <c:idx val="11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A89-499B-9A06-2DBDBE6465A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cap="small" baseline="0">
                    <a:solidFill>
                      <a:srgbClr val="002060"/>
                    </a:solidFill>
                  </a:defRPr>
                </a:pPr>
                <a:endParaRPr lang="it-IT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Foglio1!$A$2:$A$13</c:f>
              <c:strCache>
                <c:ptCount val="12"/>
                <c:pt idx="0">
                  <c:v>GENNAIO</c:v>
                </c:pt>
                <c:pt idx="1">
                  <c:v>FEBBRAIO</c:v>
                </c:pt>
                <c:pt idx="2">
                  <c:v>MARZO</c:v>
                </c:pt>
                <c:pt idx="3">
                  <c:v>APRILE</c:v>
                </c:pt>
                <c:pt idx="4">
                  <c:v>MAGGIO</c:v>
                </c:pt>
                <c:pt idx="5">
                  <c:v>GIUGNO</c:v>
                </c:pt>
                <c:pt idx="6">
                  <c:v>LUGLIO</c:v>
                </c:pt>
                <c:pt idx="7">
                  <c:v>AGOSTO</c:v>
                </c:pt>
                <c:pt idx="8">
                  <c:v>SETTEMBRE</c:v>
                </c:pt>
                <c:pt idx="9">
                  <c:v>OTTOBRE</c:v>
                </c:pt>
                <c:pt idx="10">
                  <c:v>NOVEMBRE</c:v>
                </c:pt>
                <c:pt idx="11">
                  <c:v>DICEMBRE</c:v>
                </c:pt>
              </c:strCache>
            </c:strRef>
          </c:cat>
          <c:val>
            <c:numRef>
              <c:f>Foglio1!$B$2:$B$13</c:f>
              <c:numCache>
                <c:formatCode>General</c:formatCode>
                <c:ptCount val="12"/>
                <c:pt idx="0">
                  <c:v>74</c:v>
                </c:pt>
                <c:pt idx="1">
                  <c:v>61</c:v>
                </c:pt>
                <c:pt idx="2">
                  <c:v>62</c:v>
                </c:pt>
                <c:pt idx="3">
                  <c:v>39</c:v>
                </c:pt>
                <c:pt idx="4">
                  <c:v>42</c:v>
                </c:pt>
                <c:pt idx="5">
                  <c:v>27</c:v>
                </c:pt>
                <c:pt idx="6">
                  <c:v>44</c:v>
                </c:pt>
                <c:pt idx="7">
                  <c:v>28</c:v>
                </c:pt>
                <c:pt idx="8">
                  <c:v>22</c:v>
                </c:pt>
                <c:pt idx="9">
                  <c:v>36</c:v>
                </c:pt>
                <c:pt idx="10">
                  <c:v>39</c:v>
                </c:pt>
                <c:pt idx="11">
                  <c:v>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652-4A00-AC9E-717BE6F231E9}"/>
            </c:ext>
          </c:extLst>
        </c:ser>
        <c:shape val="cylinder"/>
        <c:axId val="207849728"/>
        <c:axId val="209944576"/>
        <c:axId val="0"/>
      </c:bar3DChart>
      <c:catAx>
        <c:axId val="207849728"/>
        <c:scaling>
          <c:orientation val="minMax"/>
        </c:scaling>
        <c:axPos val="b"/>
        <c:numFmt formatCode="General" sourceLinked="0"/>
        <c:tickLblPos val="nextTo"/>
        <c:crossAx val="209944576"/>
        <c:crosses val="autoZero"/>
        <c:auto val="1"/>
        <c:lblAlgn val="ctr"/>
        <c:lblOffset val="100"/>
      </c:catAx>
      <c:valAx>
        <c:axId val="209944576"/>
        <c:scaling>
          <c:orientation val="minMax"/>
        </c:scaling>
        <c:axPos val="l"/>
        <c:majorGridlines/>
        <c:numFmt formatCode="General" sourceLinked="1"/>
        <c:majorTickMark val="in"/>
        <c:tickLblPos val="nextTo"/>
        <c:crossAx val="20784972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ACCESSI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/>
                </a:pPr>
                <a:endParaRPr lang="it-IT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Foglio1!$A$2:$A$13</c:f>
              <c:strCache>
                <c:ptCount val="12"/>
                <c:pt idx="0">
                  <c:v>GENNAIO</c:v>
                </c:pt>
                <c:pt idx="1">
                  <c:v>FEBBRAIO</c:v>
                </c:pt>
                <c:pt idx="2">
                  <c:v>MARZO</c:v>
                </c:pt>
                <c:pt idx="3">
                  <c:v>APRILE</c:v>
                </c:pt>
                <c:pt idx="4">
                  <c:v>MAGGIO</c:v>
                </c:pt>
                <c:pt idx="5">
                  <c:v>GIUGNO</c:v>
                </c:pt>
                <c:pt idx="6">
                  <c:v>LUGLIO</c:v>
                </c:pt>
                <c:pt idx="7">
                  <c:v>AGOSTO</c:v>
                </c:pt>
                <c:pt idx="8">
                  <c:v>SETTEMBRE</c:v>
                </c:pt>
                <c:pt idx="9">
                  <c:v>OTTOBRE</c:v>
                </c:pt>
                <c:pt idx="10">
                  <c:v>NOVEMBRE</c:v>
                </c:pt>
                <c:pt idx="11">
                  <c:v>DICEMBRE</c:v>
                </c:pt>
              </c:strCache>
            </c:strRef>
          </c:cat>
          <c:val>
            <c:numRef>
              <c:f>Foglio1!$B$2:$B$13</c:f>
              <c:numCache>
                <c:formatCode>General</c:formatCode>
                <c:ptCount val="12"/>
                <c:pt idx="0">
                  <c:v>74</c:v>
                </c:pt>
                <c:pt idx="1">
                  <c:v>61</c:v>
                </c:pt>
                <c:pt idx="2">
                  <c:v>62</c:v>
                </c:pt>
                <c:pt idx="3">
                  <c:v>39</c:v>
                </c:pt>
                <c:pt idx="4">
                  <c:v>42</c:v>
                </c:pt>
                <c:pt idx="5">
                  <c:v>27</c:v>
                </c:pt>
                <c:pt idx="6">
                  <c:v>44</c:v>
                </c:pt>
                <c:pt idx="7">
                  <c:v>28</c:v>
                </c:pt>
                <c:pt idx="8">
                  <c:v>22</c:v>
                </c:pt>
                <c:pt idx="9">
                  <c:v>36</c:v>
                </c:pt>
                <c:pt idx="10">
                  <c:v>39</c:v>
                </c:pt>
                <c:pt idx="11">
                  <c:v>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B0E-4284-A65E-015E52CE2FF4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RILASCI</c:v>
                </c:pt>
              </c:strCache>
            </c:strRef>
          </c:tx>
          <c:dLbls>
            <c:dLbl>
              <c:idx val="0"/>
              <c:layout>
                <c:manualLayout>
                  <c:x val="7.7160493827161877E-3"/>
                  <c:y val="1.403016640440189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B0E-4284-A65E-015E52CE2FF4}"/>
                </c:ext>
              </c:extLst>
            </c:dLbl>
            <c:dLbl>
              <c:idx val="1"/>
              <c:layout>
                <c:manualLayout>
                  <c:x val="7.7160493827161713E-3"/>
                  <c:y val="5.6120665617608442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B0E-4284-A65E-015E52CE2FF4}"/>
                </c:ext>
              </c:extLst>
            </c:dLbl>
            <c:dLbl>
              <c:idx val="2"/>
              <c:layout>
                <c:manualLayout>
                  <c:x val="8.2320609089436246E-3"/>
                  <c:y val="9.2459782425071153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B0E-4284-A65E-015E52CE2FF4}"/>
                </c:ext>
              </c:extLst>
            </c:dLbl>
            <c:dLbl>
              <c:idx val="3"/>
              <c:layout>
                <c:manualLayout>
                  <c:x val="7.7160493827161713E-3"/>
                  <c:y val="-2.8060332808804212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B0E-4284-A65E-015E52CE2FF4}"/>
                </c:ext>
              </c:extLst>
            </c:dLbl>
            <c:dLbl>
              <c:idx val="4"/>
              <c:layout>
                <c:manualLayout>
                  <c:x val="1.5432098765432233E-2"/>
                  <c:y val="8.4180998426411895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B0E-4284-A65E-015E52CE2FF4}"/>
                </c:ext>
              </c:extLst>
            </c:dLbl>
            <c:dLbl>
              <c:idx val="5"/>
              <c:layout>
                <c:manualLayout>
                  <c:x val="1.5432098765432233E-2"/>
                  <c:y val="-2.8060332808804212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5B0E-4284-A65E-015E52CE2FF4}"/>
                </c:ext>
              </c:extLst>
            </c:dLbl>
            <c:dLbl>
              <c:idx val="6"/>
              <c:layout>
                <c:manualLayout>
                  <c:x val="6.1728395061728964E-3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5B0E-4284-A65E-015E52CE2FF4}"/>
                </c:ext>
              </c:extLst>
            </c:dLbl>
            <c:dLbl>
              <c:idx val="7"/>
              <c:layout>
                <c:manualLayout>
                  <c:x val="2.3148148148148147E-2"/>
                  <c:y val="2.8060332808804212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5B0E-4284-A65E-015E52CE2FF4}"/>
                </c:ext>
              </c:extLst>
            </c:dLbl>
            <c:dLbl>
              <c:idx val="8"/>
              <c:layout>
                <c:manualLayout>
                  <c:x val="1.5432098765432233E-2"/>
                  <c:y val="-2.8060332808804212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5B0E-4284-A65E-015E52CE2FF4}"/>
                </c:ext>
              </c:extLst>
            </c:dLbl>
            <c:dLbl>
              <c:idx val="9"/>
              <c:layout>
                <c:manualLayout>
                  <c:x val="6.1728395061728392E-3"/>
                  <c:y val="1.683619968528259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5B0E-4284-A65E-015E52CE2FF4}"/>
                </c:ext>
              </c:extLst>
            </c:dLbl>
            <c:dLbl>
              <c:idx val="10"/>
              <c:layout>
                <c:manualLayout>
                  <c:x val="6.1728395061728392E-3"/>
                  <c:y val="1.403016640440197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5B0E-4284-A65E-015E52CE2FF4}"/>
                </c:ext>
              </c:extLst>
            </c:dLbl>
            <c:dLbl>
              <c:idx val="11"/>
              <c:layout>
                <c:manualLayout>
                  <c:x val="2.9143694015997513E-3"/>
                  <c:y val="-1.265016845641649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5B0E-4284-A65E-015E52CE2F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/>
                </a:pPr>
                <a:endParaRPr lang="it-IT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Foglio1!$A$2:$A$13</c:f>
              <c:strCache>
                <c:ptCount val="12"/>
                <c:pt idx="0">
                  <c:v>GENNAIO</c:v>
                </c:pt>
                <c:pt idx="1">
                  <c:v>FEBBRAIO</c:v>
                </c:pt>
                <c:pt idx="2">
                  <c:v>MARZO</c:v>
                </c:pt>
                <c:pt idx="3">
                  <c:v>APRILE</c:v>
                </c:pt>
                <c:pt idx="4">
                  <c:v>MAGGIO</c:v>
                </c:pt>
                <c:pt idx="5">
                  <c:v>GIUGNO</c:v>
                </c:pt>
                <c:pt idx="6">
                  <c:v>LUGLIO</c:v>
                </c:pt>
                <c:pt idx="7">
                  <c:v>AGOSTO</c:v>
                </c:pt>
                <c:pt idx="8">
                  <c:v>SETTEMBRE</c:v>
                </c:pt>
                <c:pt idx="9">
                  <c:v>OTTOBRE</c:v>
                </c:pt>
                <c:pt idx="10">
                  <c:v>NOVEMBRE</c:v>
                </c:pt>
                <c:pt idx="11">
                  <c:v>DICEMBRE</c:v>
                </c:pt>
              </c:strCache>
            </c:strRef>
          </c:cat>
          <c:val>
            <c:numRef>
              <c:f>Foglio1!$C$2:$C$13</c:f>
              <c:numCache>
                <c:formatCode>General</c:formatCode>
                <c:ptCount val="12"/>
                <c:pt idx="0">
                  <c:v>24</c:v>
                </c:pt>
                <c:pt idx="1">
                  <c:v>25</c:v>
                </c:pt>
                <c:pt idx="2">
                  <c:v>37</c:v>
                </c:pt>
                <c:pt idx="3">
                  <c:v>13</c:v>
                </c:pt>
                <c:pt idx="4">
                  <c:v>11</c:v>
                </c:pt>
                <c:pt idx="5">
                  <c:v>7</c:v>
                </c:pt>
                <c:pt idx="6">
                  <c:v>12</c:v>
                </c:pt>
                <c:pt idx="7">
                  <c:v>6</c:v>
                </c:pt>
                <c:pt idx="8">
                  <c:v>7</c:v>
                </c:pt>
                <c:pt idx="9">
                  <c:v>12</c:v>
                </c:pt>
                <c:pt idx="10">
                  <c:v>18</c:v>
                </c:pt>
                <c:pt idx="11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5B0E-4284-A65E-015E52CE2FF4}"/>
            </c:ext>
          </c:extLst>
        </c:ser>
        <c:axId val="208010240"/>
        <c:axId val="209916672"/>
      </c:barChart>
      <c:catAx>
        <c:axId val="208010240"/>
        <c:scaling>
          <c:orientation val="minMax"/>
        </c:scaling>
        <c:axPos val="b"/>
        <c:numFmt formatCode="General" sourceLinked="0"/>
        <c:tickLblPos val="nextTo"/>
        <c:crossAx val="209916672"/>
        <c:crosses val="autoZero"/>
        <c:auto val="1"/>
        <c:lblAlgn val="ctr"/>
        <c:lblOffset val="100"/>
      </c:catAx>
      <c:valAx>
        <c:axId val="209916672"/>
        <c:scaling>
          <c:orientation val="minMax"/>
        </c:scaling>
        <c:axPos val="l"/>
        <c:majorGridlines/>
        <c:numFmt formatCode="General" sourceLinked="1"/>
        <c:tickLblPos val="nextTo"/>
        <c:crossAx val="20801024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50"/>
      <c:rAngAx val="1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dLbls>
            <c:dLbl>
              <c:idx val="0"/>
              <c:layout>
                <c:manualLayout>
                  <c:x val="-0.18705526392534291"/>
                  <c:y val="-0.29357648164081246"/>
                </c:manualLayout>
              </c:layout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D94-487D-8C81-E88DC2370176}"/>
                </c:ext>
              </c:extLst>
            </c:dLbl>
            <c:dLbl>
              <c:idx val="1"/>
              <c:layout>
                <c:manualLayout>
                  <c:x val="0.17774484786624056"/>
                  <c:y val="0.17973328101296646"/>
                </c:manualLayout>
              </c:layout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D94-487D-8C81-E88DC2370176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Foglio1!$A$2:$A$3</c:f>
              <c:strCache>
                <c:ptCount val="2"/>
                <c:pt idx="0">
                  <c:v>MASCHI</c:v>
                </c:pt>
                <c:pt idx="1">
                  <c:v>FEMMINE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238</c:v>
                </c:pt>
                <c:pt idx="1">
                  <c:v>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C8E-422E-8079-6DA95FF6F3AF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Colonna2</c:v>
                </c:pt>
              </c:strCache>
            </c:strRef>
          </c:tx>
          <c:cat>
            <c:strRef>
              <c:f>Foglio1!$A$2:$A$3</c:f>
              <c:strCache>
                <c:ptCount val="2"/>
                <c:pt idx="0">
                  <c:v>MASCHI</c:v>
                </c:pt>
                <c:pt idx="1">
                  <c:v>FEMMINE</c:v>
                </c:pt>
              </c:strCache>
            </c:strRef>
          </c:cat>
          <c:val>
            <c:numRef>
              <c:f>Foglio1!$C$2:$C$3</c:f>
              <c:numCache>
                <c:formatCode>0.00%</c:formatCode>
                <c:ptCount val="2"/>
                <c:pt idx="0">
                  <c:v>0.73200000000000065</c:v>
                </c:pt>
                <c:pt idx="1">
                  <c:v>0.26800000000000002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C8E-422E-8079-6DA95FF6F3AF}"/>
            </c:ext>
          </c:extLst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4"/>
  <c:chart>
    <c:autoTitleDeleted val="1"/>
    <c:view3D>
      <c:rAngAx val="1"/>
    </c:view3D>
    <c:sideWall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outerShdw blurRad="50800" dist="50800" dir="5400000" algn="ctr" rotWithShape="0">
            <a:schemeClr val="accent1">
              <a:lumMod val="40000"/>
              <a:lumOff val="60000"/>
            </a:schemeClr>
          </a:outerShdw>
        </a:effectLst>
      </c:spPr>
    </c:sideWall>
    <c:backWall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outerShdw blurRad="50800" dist="50800" dir="5400000" algn="ctr" rotWithShape="0">
            <a:schemeClr val="accent1">
              <a:lumMod val="40000"/>
              <a:lumOff val="60000"/>
            </a:schemeClr>
          </a:outerShdw>
        </a:effectLst>
      </c:spPr>
    </c:backWall>
    <c:plotArea>
      <c:layout/>
      <c:bar3DChart>
        <c:barDir val="col"/>
        <c:grouping val="stacked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00B0F0"/>
            </a:solidFill>
          </c:spPr>
          <c:dPt>
            <c:idx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CB91-42F1-935C-64208BEEBFF7}"/>
              </c:ext>
            </c:extLst>
          </c:dPt>
          <c:dPt>
            <c:idx val="1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B91-42F1-935C-64208BEEBFF7}"/>
              </c:ext>
            </c:extLst>
          </c:dPt>
          <c:dPt>
            <c:idx val="2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CB91-42F1-935C-64208BEEBFF7}"/>
              </c:ext>
            </c:extLst>
          </c:dPt>
          <c:dPt>
            <c:idx val="3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B91-42F1-935C-64208BEEBFF7}"/>
              </c:ext>
            </c:extLst>
          </c:dPt>
          <c:dLbls>
            <c:dLbl>
              <c:idx val="0"/>
              <c:layout>
                <c:manualLayout>
                  <c:x val="1.8518518518518583E-2"/>
                  <c:y val="-0.26933476360068015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B91-42F1-935C-64208BEEBFF7}"/>
                </c:ext>
              </c:extLst>
            </c:dLbl>
            <c:dLbl>
              <c:idx val="1"/>
              <c:layout>
                <c:manualLayout>
                  <c:x val="2.3148148148148147E-2"/>
                  <c:y val="-0.20624721771643645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B91-42F1-935C-64208BEEBFF7}"/>
                </c:ext>
              </c:extLst>
            </c:dLbl>
            <c:dLbl>
              <c:idx val="2"/>
              <c:layout>
                <c:manualLayout>
                  <c:x val="1.5432098765432148E-2"/>
                  <c:y val="-0.11161614135242399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B91-42F1-935C-64208BEEBFF7}"/>
                </c:ext>
              </c:extLst>
            </c:dLbl>
            <c:dLbl>
              <c:idx val="3"/>
              <c:layout>
                <c:manualLayout>
                  <c:x val="6.1728395061728392E-3"/>
                  <c:y val="-0.10433682778596159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B91-42F1-935C-64208BEEBF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/>
                </a:pPr>
                <a:endParaRPr lang="it-IT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NORD AFRICA </c:v>
                </c:pt>
                <c:pt idx="1">
                  <c:v>AFRICA SUBSAHARIANA</c:v>
                </c:pt>
                <c:pt idx="2">
                  <c:v>ORIENTE</c:v>
                </c:pt>
                <c:pt idx="3">
                  <c:v>EUROPA DELL'EST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191</c:v>
                </c:pt>
                <c:pt idx="1">
                  <c:v>116</c:v>
                </c:pt>
                <c:pt idx="2">
                  <c:v>6</c:v>
                </c:pt>
                <c:pt idx="3">
                  <c:v>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B91-42F1-935C-64208BEEBFF7}"/>
            </c:ext>
          </c:extLst>
        </c:ser>
        <c:shape val="box"/>
        <c:axId val="205894400"/>
        <c:axId val="205895936"/>
        <c:axId val="0"/>
      </c:bar3DChart>
      <c:catAx>
        <c:axId val="205894400"/>
        <c:scaling>
          <c:orientation val="minMax"/>
        </c:scaling>
        <c:axPos val="b"/>
        <c:numFmt formatCode="General" sourceLinked="0"/>
        <c:tickLblPos val="nextTo"/>
        <c:crossAx val="205895936"/>
        <c:crosses val="autoZero"/>
        <c:auto val="1"/>
        <c:lblAlgn val="ctr"/>
        <c:lblOffset val="100"/>
      </c:catAx>
      <c:valAx>
        <c:axId val="205895936"/>
        <c:scaling>
          <c:orientation val="minMax"/>
        </c:scaling>
        <c:axPos val="l"/>
        <c:majorGridlines>
          <c:spPr>
            <a:effectLst>
              <a:outerShdw blurRad="50800" dist="50800" dir="5400000" sx="2000" sy="2000" algn="ctr" rotWithShape="0">
                <a:srgbClr val="000000">
                  <a:alpha val="43137"/>
                </a:srgbClr>
              </a:outerShdw>
            </a:effectLst>
          </c:spPr>
        </c:majorGridlines>
        <c:numFmt formatCode="General" sourceLinked="1"/>
        <c:tickLblPos val="nextTo"/>
        <c:crossAx val="20589440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30"/>
      <c:rotY val="30"/>
      <c:perspective val="0"/>
    </c:view3D>
    <c:plotArea>
      <c:layout>
        <c:manualLayout>
          <c:layoutTarget val="inner"/>
          <c:xMode val="edge"/>
          <c:yMode val="edge"/>
          <c:x val="0.20129134182358124"/>
          <c:y val="0.1309117196530058"/>
          <c:w val="0.67707208262544838"/>
          <c:h val="0.64559778109289578"/>
        </c:manualLayout>
      </c:layout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explosion val="41"/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solidFill>
                <a:srgbClr val="FFFF00"/>
              </a:solidFill>
            </c:spPr>
          </c:dPt>
          <c:dPt>
            <c:idx val="9"/>
            <c:spPr>
              <a:solidFill>
                <a:srgbClr val="00B050"/>
              </a:solidFill>
            </c:spPr>
          </c:dPt>
          <c:dPt>
            <c:idx val="11"/>
            <c:spPr>
              <a:solidFill>
                <a:srgbClr val="FF0000"/>
              </a:solidFill>
            </c:spPr>
          </c:dPt>
          <c:dPt>
            <c:idx val="14"/>
            <c:spPr>
              <a:solidFill>
                <a:schemeClr val="bg2"/>
              </a:solidFill>
            </c:spPr>
          </c:dPt>
          <c:dPt>
            <c:idx val="16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2.7272716668066754E-2"/>
                  <c:y val="-4.5338015381969556E-2"/>
                </c:manualLayout>
              </c:layout>
              <c:tx>
                <c:rich>
                  <a:bodyPr/>
                  <a:lstStyle/>
                  <a:p>
                    <a:r>
                      <a:rPr lang="en-US" sz="1200" baseline="0" dirty="0" err="1" smtClean="0"/>
                      <a:t>Ortopedia</a:t>
                    </a:r>
                    <a:r>
                      <a:rPr lang="en-US" sz="1200" baseline="0" dirty="0" smtClean="0"/>
                      <a:t> (68) </a:t>
                    </a:r>
                  </a:p>
                  <a:p>
                    <a:r>
                      <a:rPr lang="en-US" sz="1200" baseline="0" dirty="0" smtClean="0"/>
                      <a:t>14</a:t>
                    </a:r>
                    <a:r>
                      <a:rPr lang="en-US" sz="1200" baseline="0" dirty="0"/>
                      <a:t>%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0"/>
                  <c:y val="-0.22231285470317919"/>
                </c:manualLayout>
              </c:layout>
              <c:tx>
                <c:rich>
                  <a:bodyPr/>
                  <a:lstStyle/>
                  <a:p>
                    <a:r>
                      <a:rPr lang="en-US" sz="1200" baseline="0" dirty="0" smtClean="0"/>
                      <a:t>Dermatologia (45)</a:t>
                    </a:r>
                  </a:p>
                  <a:p>
                    <a:r>
                      <a:rPr lang="en-US" sz="1200" baseline="0" dirty="0" smtClean="0"/>
                      <a:t>9,20</a:t>
                    </a:r>
                    <a:r>
                      <a:rPr lang="en-US" sz="1200" baseline="0" dirty="0"/>
                      <a:t>%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5.3663666396035724E-2"/>
                  <c:y val="2.3562089804145727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Urologia</a:t>
                    </a:r>
                    <a:r>
                      <a:rPr lang="en-US" dirty="0" smtClean="0"/>
                      <a:t> (11)</a:t>
                    </a:r>
                  </a:p>
                  <a:p>
                    <a:r>
                      <a:rPr lang="en-US" dirty="0" smtClean="0"/>
                      <a:t>4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</c:dLbl>
            <c:dLbl>
              <c:idx val="3"/>
              <c:layout>
                <c:manualLayout>
                  <c:x val="8.1000541261887007E-2"/>
                  <c:y val="0.1368215395567785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baseline="0" dirty="0" err="1" smtClean="0"/>
                      <a:t>Odontoiatria</a:t>
                    </a:r>
                    <a:r>
                      <a:rPr lang="en-US" sz="1200" b="1" baseline="0" dirty="0" smtClean="0"/>
                      <a:t> (12)</a:t>
                    </a:r>
                  </a:p>
                  <a:p>
                    <a:r>
                      <a:rPr lang="en-US" sz="1200" b="1" baseline="0" dirty="0" smtClean="0"/>
                      <a:t>2,50</a:t>
                    </a:r>
                    <a:r>
                      <a:rPr lang="en-US" sz="1200" b="1" baseline="0" dirty="0"/>
                      <a:t>%</a:t>
                    </a:r>
                  </a:p>
                </c:rich>
              </c:tx>
              <c:showVal val="1"/>
            </c:dLbl>
            <c:dLbl>
              <c:idx val="4"/>
              <c:layout>
                <c:manualLayout>
                  <c:x val="-4.5009192119973389E-2"/>
                  <c:y val="0.15466978358856726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baseline="0" dirty="0" err="1" smtClean="0"/>
                      <a:t>Cardiologia</a:t>
                    </a:r>
                    <a:r>
                      <a:rPr lang="en-US" sz="1200" b="1" baseline="0" dirty="0" smtClean="0"/>
                      <a:t> (25)</a:t>
                    </a:r>
                  </a:p>
                  <a:p>
                    <a:r>
                      <a:rPr lang="en-US" sz="1200" b="1" baseline="0" dirty="0" smtClean="0"/>
                      <a:t>5,10</a:t>
                    </a:r>
                    <a:r>
                      <a:rPr lang="en-US" sz="1200" b="1" baseline="0" dirty="0"/>
                      <a:t>%</a:t>
                    </a:r>
                  </a:p>
                </c:rich>
              </c:tx>
              <c:showVal val="1"/>
            </c:dLbl>
            <c:dLbl>
              <c:idx val="5"/>
              <c:layout>
                <c:manualLayout>
                  <c:x val="3.1996951840953483E-2"/>
                  <c:y val="0.10838749285094335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baseline="0" dirty="0" err="1" smtClean="0"/>
                      <a:t>Ginecologia</a:t>
                    </a:r>
                    <a:r>
                      <a:rPr lang="en-US" sz="1200" b="1" baseline="0" dirty="0" smtClean="0"/>
                      <a:t> e </a:t>
                    </a:r>
                    <a:r>
                      <a:rPr lang="en-US" sz="1200" b="1" baseline="0" dirty="0" err="1" smtClean="0"/>
                      <a:t>ostetricia</a:t>
                    </a:r>
                    <a:r>
                      <a:rPr lang="en-US" sz="1200" b="1" baseline="0" dirty="0" smtClean="0"/>
                      <a:t>  (72) </a:t>
                    </a:r>
                  </a:p>
                  <a:p>
                    <a:r>
                      <a:rPr lang="en-US" sz="1200" b="1" baseline="0" dirty="0" smtClean="0"/>
                      <a:t>14,80</a:t>
                    </a:r>
                    <a:r>
                      <a:rPr lang="en-US" sz="1200" b="1" baseline="0" dirty="0"/>
                      <a:t>%</a:t>
                    </a:r>
                  </a:p>
                </c:rich>
              </c:tx>
              <c:showVal val="1"/>
            </c:dLbl>
            <c:dLbl>
              <c:idx val="6"/>
              <c:layout>
                <c:manualLayout>
                  <c:x val="2.5070997645854839E-2"/>
                  <c:y val="3.8067975027296412E-2"/>
                </c:manualLayout>
              </c:layout>
              <c:showVal val="1"/>
            </c:dLbl>
            <c:dLbl>
              <c:idx val="7"/>
              <c:layout>
                <c:manualLayout>
                  <c:x val="-2.7993050531365006E-2"/>
                  <c:y val="2.8326460907160227E-2"/>
                </c:manualLayout>
              </c:layout>
              <c:tx>
                <c:rich>
                  <a:bodyPr/>
                  <a:lstStyle/>
                  <a:p>
                    <a:r>
                      <a:rPr lang="en-US" sz="1200" baseline="0" dirty="0" err="1" smtClean="0"/>
                      <a:t>Endocrinologia</a:t>
                    </a:r>
                    <a:r>
                      <a:rPr lang="en-US" sz="1200" baseline="0" dirty="0" smtClean="0"/>
                      <a:t> (21)</a:t>
                    </a:r>
                  </a:p>
                  <a:p>
                    <a:r>
                      <a:rPr lang="en-US" sz="1200" baseline="0" dirty="0" smtClean="0"/>
                      <a:t>4,30</a:t>
                    </a:r>
                    <a:r>
                      <a:rPr lang="en-US" sz="1200" baseline="0" dirty="0"/>
                      <a:t>%</a:t>
                    </a:r>
                  </a:p>
                </c:rich>
              </c:tx>
              <c:showVal val="1"/>
            </c:dLbl>
            <c:dLbl>
              <c:idx val="8"/>
              <c:layout>
                <c:manualLayout>
                  <c:x val="-3.9321546397980731E-2"/>
                  <c:y val="3.9434794607111884E-2"/>
                </c:manualLayout>
              </c:layout>
              <c:tx>
                <c:rich>
                  <a:bodyPr/>
                  <a:lstStyle/>
                  <a:p>
                    <a:r>
                      <a:rPr lang="en-US" sz="1200" baseline="0" dirty="0" err="1" smtClean="0"/>
                      <a:t>Malattie</a:t>
                    </a:r>
                    <a:r>
                      <a:rPr lang="en-US" sz="1200" baseline="0" dirty="0" smtClean="0"/>
                      <a:t> </a:t>
                    </a:r>
                    <a:r>
                      <a:rPr lang="en-US" sz="1200" baseline="0" dirty="0" err="1" smtClean="0"/>
                      <a:t>infettive</a:t>
                    </a:r>
                    <a:r>
                      <a:rPr lang="en-US" sz="1200" baseline="0" dirty="0" smtClean="0"/>
                      <a:t> e </a:t>
                    </a:r>
                    <a:r>
                      <a:rPr lang="en-US" sz="1200" baseline="0" dirty="0" err="1" smtClean="0"/>
                      <a:t>misure</a:t>
                    </a:r>
                    <a:r>
                      <a:rPr lang="en-US" sz="1200" baseline="0" dirty="0" smtClean="0"/>
                      <a:t> </a:t>
                    </a:r>
                    <a:r>
                      <a:rPr lang="en-US" sz="1200" baseline="0" dirty="0" err="1" smtClean="0"/>
                      <a:t>di</a:t>
                    </a:r>
                    <a:r>
                      <a:rPr lang="en-US" sz="1200" baseline="0" dirty="0" smtClean="0"/>
                      <a:t> </a:t>
                    </a:r>
                    <a:r>
                      <a:rPr lang="en-US" sz="1200" baseline="0" dirty="0" err="1" smtClean="0"/>
                      <a:t>profilassi</a:t>
                    </a:r>
                    <a:r>
                      <a:rPr lang="en-US" sz="1200" baseline="0" dirty="0" smtClean="0"/>
                      <a:t> (94) 19,40</a:t>
                    </a:r>
                    <a:r>
                      <a:rPr lang="en-US" sz="1200" baseline="0" dirty="0"/>
                      <a:t>%</a:t>
                    </a:r>
                  </a:p>
                </c:rich>
              </c:tx>
              <c:showVal val="1"/>
            </c:dLbl>
            <c:dLbl>
              <c:idx val="9"/>
              <c:layout>
                <c:manualLayout>
                  <c:x val="-8.8830641022051765E-2"/>
                  <c:y val="0.11609847500130002"/>
                </c:manualLayout>
              </c:layout>
              <c:tx>
                <c:rich>
                  <a:bodyPr/>
                  <a:lstStyle/>
                  <a:p>
                    <a:r>
                      <a:rPr lang="en-US" sz="1200" baseline="0" dirty="0" err="1" smtClean="0"/>
                      <a:t>Medicina</a:t>
                    </a:r>
                    <a:r>
                      <a:rPr lang="en-US" sz="1200" baseline="0" dirty="0" smtClean="0"/>
                      <a:t> </a:t>
                    </a:r>
                    <a:r>
                      <a:rPr lang="en-US" sz="1200" baseline="0" dirty="0" err="1" smtClean="0"/>
                      <a:t>interna</a:t>
                    </a:r>
                    <a:r>
                      <a:rPr lang="en-US" sz="1200" baseline="0" dirty="0" smtClean="0"/>
                      <a:t> (43)</a:t>
                    </a:r>
                  </a:p>
                  <a:p>
                    <a:r>
                      <a:rPr lang="en-US" sz="1200" baseline="0" dirty="0" smtClean="0"/>
                      <a:t>8,90%</a:t>
                    </a:r>
                    <a:endParaRPr lang="en-US" sz="1200" baseline="0" dirty="0"/>
                  </a:p>
                </c:rich>
              </c:tx>
              <c:showVal val="1"/>
            </c:dLbl>
            <c:dLbl>
              <c:idx val="10"/>
              <c:layout>
                <c:manualLayout>
                  <c:x val="-0.15904315630336924"/>
                  <c:y val="5.5901620986029923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Psichiatria</a:t>
                    </a:r>
                    <a:r>
                      <a:rPr lang="en-US" dirty="0" smtClean="0"/>
                      <a:t> (10)</a:t>
                    </a:r>
                  </a:p>
                  <a:p>
                    <a:r>
                      <a:rPr lang="en-US" dirty="0" smtClean="0"/>
                      <a:t>2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</c:dLbl>
            <c:dLbl>
              <c:idx val="11"/>
              <c:layout>
                <c:manualLayout>
                  <c:x val="-0.193364292580047"/>
                  <c:y val="-5.4131454647986819E-2"/>
                </c:manualLayout>
              </c:layout>
              <c:tx>
                <c:rich>
                  <a:bodyPr/>
                  <a:lstStyle/>
                  <a:p>
                    <a:r>
                      <a:rPr lang="en-US" sz="1200" baseline="0" dirty="0" err="1" smtClean="0"/>
                      <a:t>Ematologia</a:t>
                    </a:r>
                    <a:r>
                      <a:rPr lang="en-US" sz="1200" baseline="0" dirty="0" smtClean="0"/>
                      <a:t> (6)</a:t>
                    </a:r>
                  </a:p>
                  <a:p>
                    <a:r>
                      <a:rPr lang="en-US" sz="1200" baseline="0" dirty="0" smtClean="0"/>
                      <a:t>1,20</a:t>
                    </a:r>
                    <a:r>
                      <a:rPr lang="en-US" sz="1200" baseline="0" dirty="0"/>
                      <a:t>%</a:t>
                    </a:r>
                  </a:p>
                </c:rich>
              </c:tx>
              <c:showVal val="1"/>
            </c:dLbl>
            <c:dLbl>
              <c:idx val="12"/>
              <c:layout>
                <c:manualLayout>
                  <c:x val="-3.596265292981328E-2"/>
                  <c:y val="-4.2112841104974152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Neurologia</a:t>
                    </a:r>
                    <a:r>
                      <a:rPr lang="en-US" dirty="0" smtClean="0"/>
                      <a:t> (11) </a:t>
                    </a:r>
                  </a:p>
                  <a:p>
                    <a:r>
                      <a:rPr lang="en-US" dirty="0" smtClean="0"/>
                      <a:t>2,30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</c:dLbl>
            <c:dLbl>
              <c:idx val="13"/>
              <c:layout>
                <c:manualLayout>
                  <c:x val="2.7732206015472806E-2"/>
                  <c:y val="-1.9347846084316871E-2"/>
                </c:manualLayout>
              </c:layout>
              <c:tx>
                <c:rich>
                  <a:bodyPr/>
                  <a:lstStyle/>
                  <a:p>
                    <a:r>
                      <a:rPr lang="en-US" sz="1200" baseline="0" dirty="0" err="1" smtClean="0"/>
                      <a:t>Oculistica</a:t>
                    </a:r>
                    <a:r>
                      <a:rPr lang="en-US" sz="1200" baseline="0" dirty="0" smtClean="0"/>
                      <a:t> (19)</a:t>
                    </a:r>
                  </a:p>
                  <a:p>
                    <a:r>
                      <a:rPr lang="en-US" sz="1200" baseline="0" dirty="0" smtClean="0"/>
                      <a:t>4</a:t>
                    </a:r>
                    <a:r>
                      <a:rPr lang="en-US" sz="1200" baseline="0" dirty="0"/>
                      <a:t>%</a:t>
                    </a:r>
                  </a:p>
                </c:rich>
              </c:tx>
              <c:showVal val="1"/>
            </c:dLbl>
            <c:dLbl>
              <c:idx val="14"/>
              <c:layout>
                <c:manualLayout>
                  <c:x val="-4.3249507731646077E-2"/>
                  <c:y val="-3.6120232129358942E-2"/>
                </c:manualLayout>
              </c:layout>
              <c:tx>
                <c:rich>
                  <a:bodyPr/>
                  <a:lstStyle/>
                  <a:p>
                    <a:r>
                      <a:rPr lang="en-US" sz="1200" baseline="0" dirty="0" err="1" smtClean="0"/>
                      <a:t>Pneumologia</a:t>
                    </a:r>
                    <a:r>
                      <a:rPr lang="en-US" sz="1200" baseline="0" dirty="0" smtClean="0"/>
                      <a:t>  (28) </a:t>
                    </a:r>
                  </a:p>
                  <a:p>
                    <a:r>
                      <a:rPr lang="en-US" sz="1200" baseline="0" dirty="0" smtClean="0"/>
                      <a:t>5,80</a:t>
                    </a:r>
                    <a:r>
                      <a:rPr lang="en-US" sz="1200" baseline="0" dirty="0"/>
                      <a:t>%</a:t>
                    </a:r>
                  </a:p>
                </c:rich>
              </c:tx>
              <c:showVal val="1"/>
            </c:dLbl>
            <c:dLbl>
              <c:idx val="15"/>
              <c:layout>
                <c:manualLayout>
                  <c:x val="2.2171323385313423E-2"/>
                  <c:y val="-1.4498086252614659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Otorino</a:t>
                    </a:r>
                    <a:r>
                      <a:rPr lang="en-US" dirty="0" smtClean="0"/>
                      <a:t> (5) </a:t>
                    </a:r>
                  </a:p>
                  <a:p>
                    <a:r>
                      <a:rPr lang="en-US" dirty="0" smtClean="0"/>
                      <a:t>1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</c:dLbl>
            <c:dLbl>
              <c:idx val="16"/>
              <c:layout>
                <c:manualLayout>
                  <c:x val="0.13484490047313771"/>
                  <c:y val="-1.068878907984146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Chirurgia</a:t>
                    </a:r>
                    <a:r>
                      <a:rPr lang="en-US" dirty="0" smtClean="0"/>
                      <a:t> (5)</a:t>
                    </a:r>
                  </a:p>
                  <a:p>
                    <a:r>
                      <a:rPr lang="en-US" dirty="0" smtClean="0"/>
                      <a:t>1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="1" baseline="0"/>
                </a:pPr>
                <a:endParaRPr lang="it-IT"/>
              </a:p>
            </c:txPr>
            <c:showVal val="1"/>
            <c:showLeaderLines val="1"/>
          </c:dLbls>
          <c:cat>
            <c:strRef>
              <c:f>Foglio1!$A$2:$A$18</c:f>
              <c:strCache>
                <c:ptCount val="17"/>
                <c:pt idx="0">
                  <c:v>ORTOPEDIA 68</c:v>
                </c:pt>
                <c:pt idx="1">
                  <c:v>DERMATOLOGIA 45</c:v>
                </c:pt>
                <c:pt idx="2">
                  <c:v>OCULISTICA 19</c:v>
                </c:pt>
                <c:pt idx="3">
                  <c:v>ODONTOIATRIA 12</c:v>
                </c:pt>
                <c:pt idx="4">
                  <c:v>CARDIOLOGIA 25</c:v>
                </c:pt>
                <c:pt idx="5">
                  <c:v>GINECOLOGIA e OSTETRICIA </c:v>
                </c:pt>
                <c:pt idx="7">
                  <c:v>ENDOCRINOLOGIA</c:v>
                </c:pt>
                <c:pt idx="8">
                  <c:v>MALATTIE INFETTIVE E MIS. PROFILASSI 94</c:v>
                </c:pt>
                <c:pt idx="9">
                  <c:v>MEDICINA INTERNA </c:v>
                </c:pt>
                <c:pt idx="10">
                  <c:v>psichiatria 10</c:v>
                </c:pt>
                <c:pt idx="11">
                  <c:v>ematologia 6</c:v>
                </c:pt>
                <c:pt idx="12">
                  <c:v>neurologia 11</c:v>
                </c:pt>
                <c:pt idx="13">
                  <c:v>urologia 19</c:v>
                </c:pt>
                <c:pt idx="14">
                  <c:v>pneumologia 28</c:v>
                </c:pt>
                <c:pt idx="15">
                  <c:v>chirurgia 5</c:v>
                </c:pt>
                <c:pt idx="16">
                  <c:v>otorinolaringoiatria 5</c:v>
                </c:pt>
              </c:strCache>
            </c:strRef>
          </c:cat>
          <c:val>
            <c:numRef>
              <c:f>Foglio1!$B$2:$B$18</c:f>
              <c:numCache>
                <c:formatCode>0.00%</c:formatCode>
                <c:ptCount val="17"/>
                <c:pt idx="0" formatCode="0%">
                  <c:v>0.14000000000000001</c:v>
                </c:pt>
                <c:pt idx="1">
                  <c:v>9.2000000000000026E-2</c:v>
                </c:pt>
                <c:pt idx="2" formatCode="0%">
                  <c:v>4.0000000000000022E-2</c:v>
                </c:pt>
                <c:pt idx="3">
                  <c:v>2.5000000000000001E-2</c:v>
                </c:pt>
                <c:pt idx="4">
                  <c:v>5.1000000000000004E-2</c:v>
                </c:pt>
                <c:pt idx="5">
                  <c:v>0.14800000000000021</c:v>
                </c:pt>
                <c:pt idx="7">
                  <c:v>4.3000000000000003E-2</c:v>
                </c:pt>
                <c:pt idx="8">
                  <c:v>0.19400000000000001</c:v>
                </c:pt>
                <c:pt idx="9">
                  <c:v>8.9000000000000065E-2</c:v>
                </c:pt>
                <c:pt idx="10" formatCode="0%">
                  <c:v>2.0000000000000011E-2</c:v>
                </c:pt>
                <c:pt idx="11">
                  <c:v>1.2E-2</c:v>
                </c:pt>
                <c:pt idx="12">
                  <c:v>2.3E-2</c:v>
                </c:pt>
                <c:pt idx="13" formatCode="0%">
                  <c:v>4.0000000000000022E-2</c:v>
                </c:pt>
                <c:pt idx="14">
                  <c:v>5.8000000000000003E-2</c:v>
                </c:pt>
                <c:pt idx="15" formatCode="0%">
                  <c:v>1.0000000000000005E-2</c:v>
                </c:pt>
                <c:pt idx="16" formatCode="0%">
                  <c:v>1.0000000000000005E-2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Colonna2</c:v>
                </c:pt>
              </c:strCache>
            </c:strRef>
          </c:tx>
          <c:cat>
            <c:strRef>
              <c:f>Foglio1!$A$2:$A$18</c:f>
              <c:strCache>
                <c:ptCount val="17"/>
                <c:pt idx="0">
                  <c:v>ORTOPEDIA 68</c:v>
                </c:pt>
                <c:pt idx="1">
                  <c:v>DERMATOLOGIA 45</c:v>
                </c:pt>
                <c:pt idx="2">
                  <c:v>OCULISTICA 19</c:v>
                </c:pt>
                <c:pt idx="3">
                  <c:v>ODONTOIATRIA 12</c:v>
                </c:pt>
                <c:pt idx="4">
                  <c:v>CARDIOLOGIA 25</c:v>
                </c:pt>
                <c:pt idx="5">
                  <c:v>GINECOLOGIA e OSTETRICIA </c:v>
                </c:pt>
                <c:pt idx="7">
                  <c:v>ENDOCRINOLOGIA</c:v>
                </c:pt>
                <c:pt idx="8">
                  <c:v>MALATTIE INFETTIVE E MIS. PROFILASSI 94</c:v>
                </c:pt>
                <c:pt idx="9">
                  <c:v>MEDICINA INTERNA </c:v>
                </c:pt>
                <c:pt idx="10">
                  <c:v>psichiatria 10</c:v>
                </c:pt>
                <c:pt idx="11">
                  <c:v>ematologia 6</c:v>
                </c:pt>
                <c:pt idx="12">
                  <c:v>neurologia 11</c:v>
                </c:pt>
                <c:pt idx="13">
                  <c:v>urologia 19</c:v>
                </c:pt>
                <c:pt idx="14">
                  <c:v>pneumologia 28</c:v>
                </c:pt>
                <c:pt idx="15">
                  <c:v>chirurgia 5</c:v>
                </c:pt>
                <c:pt idx="16">
                  <c:v>otorinolaringoiatria 5</c:v>
                </c:pt>
              </c:strCache>
            </c:strRef>
          </c:cat>
          <c:val>
            <c:numRef>
              <c:f>Foglio1!$C$2:$C$18</c:f>
              <c:numCache>
                <c:formatCode>General</c:formatCode>
                <c:ptCount val="17"/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39DC37-7075-441E-A06B-334F1AF188B3}" type="datetimeFigureOut">
              <a:rPr lang="it-IT" smtClean="0"/>
              <a:pPr/>
              <a:t>09/10/2018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7134F7-52B8-4C09-BD2C-11D21EF432A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A945E1-7AF9-4F6A-98F5-968E98BCC058}" type="datetime1">
              <a:rPr lang="it-IT" smtClean="0"/>
              <a:pPr/>
              <a:t>09/10/2018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1DB8B8-7AF4-48A9-9133-5F02A5EF579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7BAC8-9565-45C0-87AF-904CF79B63BB}" type="datetime1">
              <a:rPr lang="it-IT" smtClean="0"/>
              <a:pPr/>
              <a:t>09/10/2018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B8B8-7AF4-48A9-9133-5F02A5EF579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D653-F618-4DCF-B7E4-70B2A672FE1B}" type="datetime1">
              <a:rPr lang="it-IT" smtClean="0"/>
              <a:pPr/>
              <a:t>09/10/2018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B8B8-7AF4-48A9-9133-5F02A5EF579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D47A-1478-4C6B-B12C-F42BA410661C}" type="datetime1">
              <a:rPr lang="it-IT" smtClean="0"/>
              <a:pPr/>
              <a:t>09/10/2018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B8B8-7AF4-48A9-9133-5F02A5EF579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4964C-EF6F-4DD0-8E3A-AB718D3FB52F}" type="datetime1">
              <a:rPr lang="it-IT" smtClean="0"/>
              <a:pPr/>
              <a:t>09/10/2018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B8B8-7AF4-48A9-9133-5F02A5EF579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4BB5-A941-42D3-B8BE-F925D12CBED8}" type="datetime1">
              <a:rPr lang="it-IT" smtClean="0"/>
              <a:pPr/>
              <a:t>09/10/2018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B8B8-7AF4-48A9-9133-5F02A5EF579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F903-E823-4134-978A-088A3753A71A}" type="datetime1">
              <a:rPr lang="it-IT" smtClean="0"/>
              <a:pPr/>
              <a:t>09/10/2018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B8B8-7AF4-48A9-9133-5F02A5EF579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0C5AB-BFDE-480C-8943-866E605BF738}" type="datetime1">
              <a:rPr lang="it-IT" smtClean="0"/>
              <a:pPr/>
              <a:t>09/10/2018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B8B8-7AF4-48A9-9133-5F02A5EF579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0290-00C9-4F50-9ED4-9B035BC1B53B}" type="datetime1">
              <a:rPr lang="it-IT" smtClean="0"/>
              <a:pPr/>
              <a:t>09/10/2018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B8B8-7AF4-48A9-9133-5F02A5EF579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4E03420-62A4-48EE-98B9-1DBA6E390D3F}" type="datetime1">
              <a:rPr lang="it-IT" smtClean="0"/>
              <a:pPr/>
              <a:t>09/10/2018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B8B8-7AF4-48A9-9133-5F02A5EF579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CBDF32-5737-4750-89B7-3D48165675B9}" type="datetime1">
              <a:rPr lang="it-IT" smtClean="0"/>
              <a:pPr/>
              <a:t>09/10/2018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1DB8B8-7AF4-48A9-9133-5F02A5EF579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09382C4-947C-47C9-8760-95539481B6ED}" type="datetime1">
              <a:rPr lang="it-IT" smtClean="0"/>
              <a:pPr/>
              <a:t>09/10/2018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91DB8B8-7AF4-48A9-9133-5F02A5EF579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AETANO GUGLIELMO\Desktop\IMG-20180316-WA000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20000" contrast="16000"/>
          </a:blip>
          <a:srcRect/>
          <a:stretch>
            <a:fillRect/>
          </a:stretch>
        </p:blipFill>
        <p:spPr bwMode="auto">
          <a:xfrm>
            <a:off x="1428728" y="2428868"/>
            <a:ext cx="5786478" cy="41531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7158" y="0"/>
            <a:ext cx="8429684" cy="2500306"/>
          </a:xfrm>
        </p:spPr>
        <p:txBody>
          <a:bodyPr>
            <a:noAutofit/>
          </a:bodyPr>
          <a:lstStyle/>
          <a:p>
            <a:pPr algn="ctr"/>
            <a:r>
              <a:rPr lang="it-IT" sz="2800" dirty="0" smtClean="0"/>
              <a:t>ASL SALERNO </a:t>
            </a:r>
            <a:r>
              <a:rPr lang="it-IT" sz="1800" dirty="0" smtClean="0"/>
              <a:t/>
            </a:r>
            <a:br>
              <a:rPr lang="it-IT" sz="1800" dirty="0" smtClean="0"/>
            </a:br>
            <a:r>
              <a:rPr lang="it-IT" sz="1800" i="1" dirty="0" smtClean="0"/>
              <a:t>DISTRETTO N° 64 di EBOLI</a:t>
            </a:r>
            <a:r>
              <a:rPr lang="it-IT" sz="1800" dirty="0" smtClean="0"/>
              <a:t/>
            </a:r>
            <a:br>
              <a:rPr lang="it-IT" sz="1800" dirty="0" smtClean="0"/>
            </a:br>
            <a:r>
              <a:rPr lang="it-IT" sz="2200" dirty="0" smtClean="0"/>
              <a:t>Direttore </a:t>
            </a:r>
            <a:r>
              <a:rPr lang="it-IT" sz="2200" i="1" dirty="0" smtClean="0"/>
              <a:t>Dott.ssa Clara Di Nicola</a:t>
            </a:r>
            <a:r>
              <a:rPr lang="it-IT" sz="1800" dirty="0" smtClean="0"/>
              <a:t/>
            </a:r>
            <a:br>
              <a:rPr lang="it-IT" sz="1800" dirty="0" smtClean="0"/>
            </a:br>
            <a:r>
              <a:rPr lang="it-IT" sz="2000" dirty="0" smtClean="0"/>
              <a:t>U.O.    Assistenza   Sanitaria   di  Base  </a:t>
            </a:r>
            <a:br>
              <a:rPr lang="it-IT" sz="2000" dirty="0" smtClean="0"/>
            </a:br>
            <a:r>
              <a:rPr lang="it-IT" sz="1800" dirty="0" smtClean="0"/>
              <a:t>Dirigente  Responsabile </a:t>
            </a: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i="1" dirty="0" smtClean="0"/>
              <a:t>Dott.ssa  Pasqualina Calzaretta </a:t>
            </a:r>
            <a:br>
              <a:rPr lang="it-IT" sz="2000" i="1" dirty="0" smtClean="0"/>
            </a:br>
            <a:r>
              <a:rPr lang="it-IT" sz="1800" dirty="0" smtClean="0"/>
              <a:t>Medico  Incaricato </a:t>
            </a:r>
            <a:r>
              <a:rPr lang="it-IT" sz="2000" i="1" dirty="0" smtClean="0"/>
              <a:t>Dott.ssa Diana Reppucci</a:t>
            </a:r>
            <a:endParaRPr lang="it-IT" sz="2000" i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B8B8-7AF4-48A9-9133-5F02A5EF579F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571470" y="2071678"/>
          <a:ext cx="8015288" cy="4107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74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7170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002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214446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N° RILASCI</a:t>
                      </a:r>
                    </a:p>
                    <a:p>
                      <a:r>
                        <a:rPr lang="it-IT" dirty="0" smtClean="0"/>
                        <a:t>(al</a:t>
                      </a:r>
                      <a:r>
                        <a:rPr lang="it-IT" baseline="0" dirty="0" smtClean="0"/>
                        <a:t> primo incontro)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</a:t>
                      </a:r>
                    </a:p>
                    <a:p>
                      <a:r>
                        <a:rPr lang="it-IT" dirty="0" smtClean="0"/>
                        <a:t>N°</a:t>
                      </a:r>
                      <a:r>
                        <a:rPr lang="it-IT" baseline="0" dirty="0" smtClean="0"/>
                        <a:t> RINNOVI </a:t>
                      </a:r>
                    </a:p>
                    <a:p>
                      <a:r>
                        <a:rPr lang="it-IT" baseline="0" dirty="0" smtClean="0"/>
                        <a:t>(dopo sei mesi)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N°</a:t>
                      </a:r>
                      <a:r>
                        <a:rPr lang="it-IT" baseline="0" dirty="0" smtClean="0"/>
                        <a:t> NUOVI CODICI (dopo un anno)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64413">
                <a:tc>
                  <a:txBody>
                    <a:bodyPr/>
                    <a:lstStyle/>
                    <a:p>
                      <a:endParaRPr lang="it-IT" b="1" dirty="0" smtClean="0"/>
                    </a:p>
                    <a:p>
                      <a:r>
                        <a:rPr lang="it-IT" b="1" dirty="0" smtClean="0"/>
                        <a:t>STP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b="1" dirty="0" smtClean="0"/>
                    </a:p>
                    <a:p>
                      <a:r>
                        <a:rPr lang="it-IT" b="1" dirty="0" smtClean="0"/>
                        <a:t>181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b="1" dirty="0" smtClean="0"/>
                    </a:p>
                    <a:p>
                      <a:r>
                        <a:rPr lang="it-IT" b="1" dirty="0" smtClean="0"/>
                        <a:t>39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b="1" dirty="0" smtClean="0"/>
                    </a:p>
                    <a:p>
                      <a:r>
                        <a:rPr lang="it-IT" b="1" dirty="0" smtClean="0"/>
                        <a:t>17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64413">
                <a:tc>
                  <a:txBody>
                    <a:bodyPr/>
                    <a:lstStyle/>
                    <a:p>
                      <a:endParaRPr lang="it-IT" b="1" dirty="0" smtClean="0"/>
                    </a:p>
                    <a:p>
                      <a:r>
                        <a:rPr lang="it-IT" b="1" dirty="0" smtClean="0"/>
                        <a:t>ENI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b="1" dirty="0" smtClean="0"/>
                    </a:p>
                    <a:p>
                      <a:r>
                        <a:rPr lang="it-IT" b="1" dirty="0" smtClean="0"/>
                        <a:t>1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b="1" dirty="0" smtClean="0"/>
                    </a:p>
                    <a:p>
                      <a:r>
                        <a:rPr lang="it-IT" b="1" dirty="0" smtClean="0"/>
                        <a:t>1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b="1" dirty="0" smtClean="0"/>
                    </a:p>
                    <a:p>
                      <a:r>
                        <a:rPr lang="it-IT" b="1" dirty="0" smtClean="0"/>
                        <a:t>1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64413">
                <a:tc>
                  <a:txBody>
                    <a:bodyPr/>
                    <a:lstStyle/>
                    <a:p>
                      <a:endParaRPr lang="it-IT" b="1" dirty="0" smtClean="0"/>
                    </a:p>
                    <a:p>
                      <a:r>
                        <a:rPr lang="it-IT" b="1" dirty="0" smtClean="0"/>
                        <a:t>TOTALE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b="1" dirty="0" smtClean="0"/>
                    </a:p>
                    <a:p>
                      <a:r>
                        <a:rPr lang="it-IT" b="1" dirty="0" smtClean="0"/>
                        <a:t>182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b="1" dirty="0" smtClean="0"/>
                    </a:p>
                    <a:p>
                      <a:r>
                        <a:rPr lang="it-IT" b="1" dirty="0" smtClean="0"/>
                        <a:t>40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b="1" dirty="0" smtClean="0"/>
                    </a:p>
                    <a:p>
                      <a:r>
                        <a:rPr lang="it-IT" b="1" dirty="0" smtClean="0"/>
                        <a:t>18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700" dirty="0" smtClean="0"/>
              <a:t>AMBULATORIO STP/ENI</a:t>
            </a:r>
            <a:endParaRPr lang="it-IT" sz="370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B8B8-7AF4-48A9-9133-5F02A5EF579F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0" y="1928802"/>
          <a:ext cx="8858312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642910" y="42860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it-IT" sz="3700" dirty="0" smtClean="0"/>
              <a:t>ANDAMENTO TEMPORALE </a:t>
            </a:r>
            <a:br>
              <a:rPr lang="it-IT" sz="3700" dirty="0" smtClean="0"/>
            </a:br>
            <a:r>
              <a:rPr lang="it-IT" sz="3700" dirty="0" smtClean="0"/>
              <a:t>DEGLI ACCESSI</a:t>
            </a:r>
            <a:endParaRPr lang="it-IT" sz="370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B8B8-7AF4-48A9-9133-5F02A5EF579F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Autofit/>
          </a:bodyPr>
          <a:lstStyle/>
          <a:p>
            <a:pPr algn="ctr"/>
            <a:r>
              <a:rPr lang="it-IT" sz="2800" dirty="0" smtClean="0"/>
              <a:t>Confronto tra accessi totali (e </a:t>
            </a:r>
            <a:br>
              <a:rPr lang="it-IT" sz="2800" dirty="0" smtClean="0"/>
            </a:br>
            <a:r>
              <a:rPr lang="it-IT" sz="2800" dirty="0" smtClean="0"/>
              <a:t>rilasci codici (primi incontri)  STP/ENI </a:t>
            </a:r>
            <a:br>
              <a:rPr lang="it-IT" sz="2800" dirty="0" smtClean="0"/>
            </a:br>
            <a:endParaRPr lang="it-IT" sz="280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B8B8-7AF4-48A9-9133-5F02A5EF579F}" type="slidenum">
              <a:rPr lang="it-IT" smtClean="0"/>
              <a:pPr/>
              <a:t>12</a:t>
            </a:fld>
            <a:endParaRPr lang="it-IT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285720" y="1481138"/>
          <a:ext cx="8715436" cy="5019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28596" y="2332037"/>
            <a:ext cx="8229600" cy="4525963"/>
          </a:xfrm>
        </p:spPr>
        <p:txBody>
          <a:bodyPr/>
          <a:lstStyle/>
          <a:p>
            <a:endParaRPr lang="it-IT" dirty="0" smtClean="0"/>
          </a:p>
          <a:p>
            <a:r>
              <a:rPr lang="it-IT" b="1" dirty="0" smtClean="0"/>
              <a:t>ACCESSI TOTALI: 508</a:t>
            </a:r>
          </a:p>
          <a:p>
            <a:pPr>
              <a:buNone/>
            </a:pPr>
            <a:endParaRPr lang="it-IT" b="1" dirty="0" smtClean="0"/>
          </a:p>
          <a:p>
            <a:r>
              <a:rPr lang="it-IT" b="1" dirty="0" smtClean="0"/>
              <a:t>VISITE SUCCESSIVE ALLA PRIMA: 326 (64,2 %)</a:t>
            </a:r>
          </a:p>
          <a:p>
            <a:endParaRPr lang="it-IT" b="1" dirty="0" smtClean="0"/>
          </a:p>
          <a:p>
            <a:r>
              <a:rPr lang="it-IT" b="1" dirty="0" smtClean="0"/>
              <a:t>RILASCI CODICI (primo incontro): 182 (35,8 %)</a:t>
            </a:r>
          </a:p>
          <a:p>
            <a:pPr marL="109728" indent="0">
              <a:buNone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it-IT" sz="3700" dirty="0" smtClean="0"/>
              <a:t>ANALISI DEL DATO COMPLESSIVO </a:t>
            </a:r>
            <a:r>
              <a:rPr lang="it-IT" sz="3700" dirty="0" err="1" smtClean="0"/>
              <a:t>DI</a:t>
            </a:r>
            <a:r>
              <a:rPr lang="it-IT" sz="3700" dirty="0" smtClean="0"/>
              <a:t> ACCESSI IN AMBULATORIO</a:t>
            </a:r>
            <a:endParaRPr lang="it-IT" sz="37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B8B8-7AF4-48A9-9133-5F02A5EF579F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143671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00034" y="1928802"/>
            <a:ext cx="7758138" cy="4376564"/>
          </a:xfrm>
        </p:spPr>
        <p:txBody>
          <a:bodyPr>
            <a:normAutofit/>
          </a:bodyPr>
          <a:lstStyle/>
          <a:p>
            <a:pPr marL="271463" lvl="0" indent="0" algn="just">
              <a:buClr>
                <a:srgbClr val="2DA2BF"/>
              </a:buClr>
              <a:buNone/>
            </a:pPr>
            <a:r>
              <a:rPr lang="it-IT" b="1" dirty="0" smtClean="0">
                <a:solidFill>
                  <a:prstClr val="black"/>
                </a:solidFill>
              </a:rPr>
              <a:t>La </a:t>
            </a:r>
            <a:r>
              <a:rPr lang="it-IT" b="1" dirty="0">
                <a:solidFill>
                  <a:prstClr val="black"/>
                </a:solidFill>
              </a:rPr>
              <a:t>percentuale delle prime visite </a:t>
            </a:r>
            <a:r>
              <a:rPr lang="it-IT" b="1" dirty="0" smtClean="0">
                <a:solidFill>
                  <a:prstClr val="black"/>
                </a:solidFill>
              </a:rPr>
              <a:t>35,8 % indica </a:t>
            </a:r>
            <a:r>
              <a:rPr lang="it-IT" b="1" dirty="0">
                <a:solidFill>
                  <a:prstClr val="black"/>
                </a:solidFill>
              </a:rPr>
              <a:t>l’avvicinamento dei pazienti all’insorgere di una problematica fisica la quale può risolversi al primo incontro </a:t>
            </a:r>
            <a:r>
              <a:rPr lang="it-IT" b="1" dirty="0" smtClean="0">
                <a:solidFill>
                  <a:prstClr val="black"/>
                </a:solidFill>
              </a:rPr>
              <a:t>attraverso la richiesta di indagini diagnostiche/profilattiche o la </a:t>
            </a:r>
            <a:r>
              <a:rPr lang="it-IT" b="1" dirty="0">
                <a:solidFill>
                  <a:prstClr val="black"/>
                </a:solidFill>
              </a:rPr>
              <a:t>prescrizione di </a:t>
            </a:r>
            <a:r>
              <a:rPr lang="it-IT" b="1" dirty="0" smtClean="0">
                <a:solidFill>
                  <a:prstClr val="black"/>
                </a:solidFill>
              </a:rPr>
              <a:t>una adeguata </a:t>
            </a:r>
            <a:r>
              <a:rPr lang="it-IT" b="1" dirty="0">
                <a:solidFill>
                  <a:prstClr val="black"/>
                </a:solidFill>
              </a:rPr>
              <a:t>terapia farmacologica da parte del medico.</a:t>
            </a:r>
          </a:p>
          <a:p>
            <a:endParaRPr lang="it-IT" sz="3200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it-IT" sz="3700" dirty="0" smtClean="0"/>
              <a:t>AMBULATORIO STP/ENI</a:t>
            </a:r>
            <a:endParaRPr lang="it-IT" sz="37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B8B8-7AF4-48A9-9133-5F02A5EF579F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8011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00034" y="2143116"/>
            <a:ext cx="7786742" cy="4525963"/>
          </a:xfrm>
        </p:spPr>
        <p:txBody>
          <a:bodyPr/>
          <a:lstStyle/>
          <a:p>
            <a:pPr marL="365125" indent="-3175" algn="just">
              <a:buNone/>
            </a:pPr>
            <a:r>
              <a:rPr lang="it-IT" sz="2400" b="1" dirty="0" smtClean="0">
                <a:solidFill>
                  <a:prstClr val="black"/>
                </a:solidFill>
              </a:rPr>
              <a:t>La percentuale delle visite successive alla prima 64,2 % indicano la fidelizzazione del paziente che torna in ambulatorio sia per il controllo dello stesso episodio di malattia sia per un nuovo e diverso problema. Comincia quel percorso di fiducia che porta a far si che l’immigrato consideri il medico STP come il suo medico di famiglia a beneficio della propria salute, di quella della sua famiglia e della comunità tutta.</a:t>
            </a:r>
            <a:endParaRPr lang="it-IT" b="1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/>
          <a:lstStyle/>
          <a:p>
            <a:pPr algn="ctr"/>
            <a:r>
              <a:rPr lang="it-IT" dirty="0" smtClean="0"/>
              <a:t>AMBULATORIO STP/ENI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B8B8-7AF4-48A9-9133-5F02A5EF579F}" type="slidenum">
              <a:rPr lang="it-IT" smtClean="0"/>
              <a:pPr/>
              <a:t>15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785786" y="2000240"/>
          <a:ext cx="7500992" cy="43084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52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752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752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7524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57256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r>
                        <a:rPr lang="it-IT" dirty="0" smtClean="0"/>
                        <a:t>STP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pPr algn="ctr"/>
                      <a:r>
                        <a:rPr lang="it-IT" dirty="0" smtClean="0"/>
                        <a:t>ENI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r>
                        <a:rPr lang="it-IT" dirty="0" smtClean="0"/>
                        <a:t>TOTALE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38269">
                <a:tc>
                  <a:txBody>
                    <a:bodyPr/>
                    <a:lstStyle/>
                    <a:p>
                      <a:pPr algn="ctr"/>
                      <a:endParaRPr lang="it-IT" b="1" dirty="0" smtClean="0"/>
                    </a:p>
                    <a:p>
                      <a:pPr algn="ctr"/>
                      <a:r>
                        <a:rPr lang="it-IT" b="1" dirty="0" smtClean="0"/>
                        <a:t>ACCESSI</a:t>
                      </a:r>
                      <a:r>
                        <a:rPr lang="it-IT" b="1" baseline="0" dirty="0" smtClean="0"/>
                        <a:t> UTENTI M</a:t>
                      </a:r>
                      <a:r>
                        <a:rPr lang="it-IT" b="1" dirty="0" smtClean="0"/>
                        <a:t>ASCHI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pPr algn="ctr"/>
                      <a:r>
                        <a:rPr lang="it-IT" b="1" dirty="0" smtClean="0"/>
                        <a:t>324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pPr algn="ctr"/>
                      <a:r>
                        <a:rPr lang="it-IT" b="1" dirty="0" smtClean="0"/>
                        <a:t>//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b="1" dirty="0" smtClean="0"/>
                    </a:p>
                    <a:p>
                      <a:pPr algn="ctr"/>
                      <a:r>
                        <a:rPr lang="it-IT" b="1" dirty="0" smtClean="0"/>
                        <a:t>324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16563"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r>
                        <a:rPr lang="it-IT" b="1" dirty="0" smtClean="0"/>
                        <a:t>ACCESSI UTENTI FEMMINE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b="1" dirty="0" smtClean="0"/>
                    </a:p>
                    <a:p>
                      <a:pPr algn="ctr"/>
                      <a:r>
                        <a:rPr lang="it-IT" b="1" dirty="0" smtClean="0"/>
                        <a:t>169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b="1" dirty="0" smtClean="0"/>
                    </a:p>
                    <a:p>
                      <a:pPr algn="ctr"/>
                      <a:r>
                        <a:rPr lang="it-IT" b="1" dirty="0" smtClean="0"/>
                        <a:t>15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b="1" dirty="0" smtClean="0"/>
                    </a:p>
                    <a:p>
                      <a:pPr algn="ctr"/>
                      <a:r>
                        <a:rPr lang="it-IT" b="1" dirty="0" smtClean="0"/>
                        <a:t>184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16563">
                <a:tc>
                  <a:txBody>
                    <a:bodyPr/>
                    <a:lstStyle/>
                    <a:p>
                      <a:pPr algn="ctr"/>
                      <a:endParaRPr lang="it-IT" b="1" dirty="0" smtClean="0"/>
                    </a:p>
                    <a:p>
                      <a:pPr algn="ctr"/>
                      <a:r>
                        <a:rPr lang="it-IT" b="1" dirty="0" smtClean="0"/>
                        <a:t>TOTALI ACCESSI 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pPr algn="ctr"/>
                      <a:r>
                        <a:rPr lang="it-IT" sz="2800" b="1" dirty="0" smtClean="0"/>
                        <a:t>508</a:t>
                      </a:r>
                      <a:endParaRPr lang="it-IT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571472" y="57148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it-IT" sz="3700" dirty="0" smtClean="0"/>
              <a:t>SUDDIVISIONE DEGLI ACCESSI </a:t>
            </a:r>
            <a:br>
              <a:rPr lang="it-IT" sz="3700" dirty="0" smtClean="0"/>
            </a:br>
            <a:r>
              <a:rPr lang="it-IT" sz="3700" dirty="0" smtClean="0"/>
              <a:t>PER GENERE</a:t>
            </a:r>
            <a:endParaRPr lang="it-IT" sz="370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B8B8-7AF4-48A9-9133-5F02A5EF579F}" type="slidenum">
              <a:rPr lang="it-IT" smtClean="0"/>
              <a:pPr/>
              <a:t>16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it-IT" sz="3600" dirty="0" smtClean="0"/>
              <a:t>SUDDIVISIONE PAZIENTI</a:t>
            </a:r>
            <a:br>
              <a:rPr lang="it-IT" sz="3600" dirty="0" smtClean="0"/>
            </a:br>
            <a:r>
              <a:rPr lang="it-IT" sz="3600" dirty="0" smtClean="0"/>
              <a:t>SECONDO IL GENERE</a:t>
            </a:r>
            <a:endParaRPr lang="it-IT" sz="360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B8B8-7AF4-48A9-9133-5F02A5EF579F}" type="slidenum">
              <a:rPr lang="it-IT" smtClean="0"/>
              <a:pPr/>
              <a:t>17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525963"/>
          </a:xfrm>
        </p:spPr>
        <p:txBody>
          <a:bodyPr/>
          <a:lstStyle/>
          <a:p>
            <a:endParaRPr lang="it-IT" dirty="0" smtClean="0"/>
          </a:p>
          <a:p>
            <a:r>
              <a:rPr lang="it-IT" b="1" u="sng" dirty="0" smtClean="0"/>
              <a:t>Accessi</a:t>
            </a:r>
            <a:r>
              <a:rPr lang="it-IT" b="1" dirty="0" smtClean="0"/>
              <a:t>  maschili 324</a:t>
            </a:r>
          </a:p>
          <a:p>
            <a:r>
              <a:rPr lang="it-IT" b="1" dirty="0" smtClean="0"/>
              <a:t>Utenti maschi 238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Percentuale degli accessi multipli 26%</a:t>
            </a:r>
          </a:p>
          <a:p>
            <a:pPr marL="109728" indent="0">
              <a:buNone/>
            </a:pPr>
            <a:endParaRPr lang="it-IT" b="1" dirty="0" smtClean="0">
              <a:solidFill>
                <a:srgbClr val="FF0000"/>
              </a:solidFill>
            </a:endParaRPr>
          </a:p>
          <a:p>
            <a:r>
              <a:rPr lang="it-IT" b="1" u="sng" dirty="0" smtClean="0"/>
              <a:t>Accessi</a:t>
            </a:r>
            <a:r>
              <a:rPr lang="it-IT" b="1" dirty="0" smtClean="0"/>
              <a:t> femminili 184</a:t>
            </a:r>
          </a:p>
          <a:p>
            <a:r>
              <a:rPr lang="it-IT" b="1" dirty="0" smtClean="0"/>
              <a:t>Utenti femmine 87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Percentuale di accessi multipli 52,7%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Utenti in gravidanza 20 (23%)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it-IT" sz="3200" dirty="0">
                <a:solidFill>
                  <a:srgbClr val="464646"/>
                </a:solidFill>
              </a:rPr>
              <a:t>SUDDIVISIONE DEGLI ACCESSI </a:t>
            </a:r>
            <a:r>
              <a:rPr lang="it-IT" sz="3200" dirty="0" smtClean="0">
                <a:solidFill>
                  <a:srgbClr val="464646"/>
                </a:solidFill>
              </a:rPr>
              <a:t/>
            </a:r>
            <a:br>
              <a:rPr lang="it-IT" sz="3200" dirty="0" smtClean="0">
                <a:solidFill>
                  <a:srgbClr val="464646"/>
                </a:solidFill>
              </a:rPr>
            </a:br>
            <a:r>
              <a:rPr lang="it-IT" sz="3200" dirty="0" smtClean="0">
                <a:solidFill>
                  <a:srgbClr val="464646"/>
                </a:solidFill>
              </a:rPr>
              <a:t>E DEGLI UTENTI SECONDO GENERE</a:t>
            </a:r>
            <a:endParaRPr lang="it-IT" sz="3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B8B8-7AF4-48A9-9133-5F02A5EF579F}" type="slidenum">
              <a:rPr lang="it-IT" smtClean="0"/>
              <a:pPr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7674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28596" y="1643050"/>
            <a:ext cx="8043890" cy="4525963"/>
          </a:xfrm>
        </p:spPr>
        <p:txBody>
          <a:bodyPr>
            <a:normAutofit lnSpcReduction="10000"/>
          </a:bodyPr>
          <a:lstStyle/>
          <a:p>
            <a:pPr marL="365125" indent="-3175" algn="just">
              <a:buNone/>
            </a:pPr>
            <a:r>
              <a:rPr lang="it-IT" sz="2800" b="1" dirty="0" smtClean="0">
                <a:latin typeface="Cambria" pitchFamily="18" charset="0"/>
                <a:cs typeface="Arial" pitchFamily="34" charset="0"/>
              </a:rPr>
              <a:t>Le femmine sono in numero inferiore rispetto agli uomini ma a loro carico la percentuale degli accessi multipli è maggiore a causa del numero di donne in gravidanza. </a:t>
            </a:r>
          </a:p>
          <a:p>
            <a:pPr marL="365125" indent="-3175" algn="just">
              <a:buNone/>
            </a:pPr>
            <a:endParaRPr lang="it-IT" sz="2800" b="1" dirty="0" smtClean="0">
              <a:latin typeface="Cambria" pitchFamily="18" charset="0"/>
              <a:cs typeface="Arial" pitchFamily="34" charset="0"/>
            </a:endParaRPr>
          </a:p>
          <a:p>
            <a:pPr marL="365125" indent="-3175" algn="just">
              <a:buNone/>
            </a:pPr>
            <a:r>
              <a:rPr lang="it-IT" sz="2800" b="1" dirty="0" smtClean="0">
                <a:latin typeface="Cambria" pitchFamily="18" charset="0"/>
                <a:cs typeface="Arial" pitchFamily="34" charset="0"/>
              </a:rPr>
              <a:t>Questo dato sottintende una complessiva consapevolezza di stabilità del processo migratorio, la tendenza quindi al radicamento nel nuovo contesto sociale  e la volontà di costruzione del proprio futuro a partire dalla famiglia. 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AMBULATORIO STP/ENI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B8B8-7AF4-48A9-9133-5F02A5EF579F}" type="slidenum">
              <a:rPr lang="it-IT" smtClean="0"/>
              <a:pPr/>
              <a:t>19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42910" y="571480"/>
            <a:ext cx="7772400" cy="4786346"/>
          </a:xfrm>
          <a:noFill/>
        </p:spPr>
        <p:txBody>
          <a:bodyPr/>
          <a:lstStyle/>
          <a:p>
            <a:pPr algn="ctr"/>
            <a:endParaRPr lang="it-IT" dirty="0" smtClean="0"/>
          </a:p>
          <a:p>
            <a:pPr algn="ctr"/>
            <a:r>
              <a:rPr lang="it-IT" sz="3200" b="1" i="1" dirty="0" smtClean="0"/>
              <a:t>RESOCONTO</a:t>
            </a:r>
          </a:p>
          <a:p>
            <a:pPr algn="ctr"/>
            <a:r>
              <a:rPr lang="it-IT" sz="3200" b="1" i="1" dirty="0" smtClean="0"/>
              <a:t>ATTIVITÀ’ </a:t>
            </a:r>
            <a:endParaRPr lang="it-IT" sz="3700" b="1" i="1" dirty="0" smtClean="0"/>
          </a:p>
          <a:p>
            <a:pPr algn="ctr"/>
            <a:r>
              <a:rPr lang="it-IT" sz="4000" b="1" i="1" dirty="0" smtClean="0"/>
              <a:t>AMBULATORIO</a:t>
            </a:r>
          </a:p>
          <a:p>
            <a:pPr algn="ctr"/>
            <a:r>
              <a:rPr lang="it-IT" sz="4000" b="1" i="1" dirty="0" smtClean="0"/>
              <a:t> STP/ENI </a:t>
            </a:r>
            <a:endParaRPr lang="it-IT" sz="3700" b="1" i="1" dirty="0" smtClean="0"/>
          </a:p>
          <a:p>
            <a:pPr algn="ctr"/>
            <a:r>
              <a:rPr lang="it-IT" sz="3200" b="1" i="1" dirty="0" smtClean="0"/>
              <a:t>ANNO 2017</a:t>
            </a:r>
          </a:p>
          <a:p>
            <a:endParaRPr lang="it-IT" sz="2000" b="1" i="1" dirty="0" smtClean="0"/>
          </a:p>
          <a:p>
            <a:r>
              <a:rPr lang="it-IT" sz="2000" b="1" i="1" dirty="0" smtClean="0"/>
              <a:t>dott.ssa Diana Reppucci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B8B8-7AF4-48A9-9133-5F02A5EF579F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229600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SUDDIVISIONE PER NAZIONALITA’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B8B8-7AF4-48A9-9133-5F02A5EF579F}" type="slidenum">
              <a:rPr lang="it-IT" smtClean="0"/>
              <a:pPr/>
              <a:t>20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928662" y="2143116"/>
          <a:ext cx="7286676" cy="3691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88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288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288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140399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CLASSE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DI</a:t>
                      </a:r>
                      <a:r>
                        <a:rPr lang="it-IT" baseline="0" dirty="0" smtClean="0"/>
                        <a:t> ETA’</a:t>
                      </a:r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N°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%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7156">
                <a:tc>
                  <a:txBody>
                    <a:bodyPr/>
                    <a:lstStyle/>
                    <a:p>
                      <a:r>
                        <a:rPr lang="it-IT" b="1" dirty="0" smtClean="0"/>
                        <a:t>MINORI </a:t>
                      </a:r>
                      <a:r>
                        <a:rPr lang="it-IT" b="1" dirty="0" err="1" smtClean="0"/>
                        <a:t>DI</a:t>
                      </a:r>
                      <a:r>
                        <a:rPr lang="it-IT" b="1" dirty="0" smtClean="0"/>
                        <a:t> ANNI  18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14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4,3 %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7156">
                <a:tc>
                  <a:txBody>
                    <a:bodyPr/>
                    <a:lstStyle/>
                    <a:p>
                      <a:r>
                        <a:rPr lang="it-IT" b="1" dirty="0" smtClean="0"/>
                        <a:t>20-30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194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59,7 %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7156">
                <a:tc>
                  <a:txBody>
                    <a:bodyPr/>
                    <a:lstStyle/>
                    <a:p>
                      <a:r>
                        <a:rPr lang="it-IT" b="1" dirty="0" smtClean="0"/>
                        <a:t>30-40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75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23 %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7156">
                <a:tc>
                  <a:txBody>
                    <a:bodyPr/>
                    <a:lstStyle/>
                    <a:p>
                      <a:r>
                        <a:rPr lang="it-IT" b="1" dirty="0" smtClean="0"/>
                        <a:t>40-50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28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8,7 %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7156">
                <a:tc>
                  <a:txBody>
                    <a:bodyPr/>
                    <a:lstStyle/>
                    <a:p>
                      <a:r>
                        <a:rPr lang="it-IT" b="1" dirty="0" smtClean="0"/>
                        <a:t>50-60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11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3,4 %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7156">
                <a:tc>
                  <a:txBody>
                    <a:bodyPr/>
                    <a:lstStyle/>
                    <a:p>
                      <a:r>
                        <a:rPr lang="it-IT" b="1" dirty="0" smtClean="0"/>
                        <a:t>&gt; 60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3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0,9 %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SUDDIVISIONE DEGLI ACCESSI </a:t>
            </a:r>
            <a:br>
              <a:rPr lang="it-IT" dirty="0" smtClean="0"/>
            </a:br>
            <a:r>
              <a:rPr lang="it-IT" dirty="0" smtClean="0"/>
              <a:t>PER FASCE </a:t>
            </a:r>
            <a:r>
              <a:rPr lang="it-IT" dirty="0" err="1" smtClean="0"/>
              <a:t>DI</a:t>
            </a:r>
            <a:r>
              <a:rPr lang="it-IT" dirty="0" smtClean="0"/>
              <a:t> ETA’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B8B8-7AF4-48A9-9133-5F02A5EF579F}" type="slidenum">
              <a:rPr lang="it-IT" smtClean="0"/>
              <a:pPr/>
              <a:t>21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785786" y="1714488"/>
            <a:ext cx="7572428" cy="4525963"/>
          </a:xfrm>
        </p:spPr>
        <p:txBody>
          <a:bodyPr/>
          <a:lstStyle/>
          <a:p>
            <a:pPr marL="109728" indent="0">
              <a:buNone/>
            </a:pPr>
            <a:r>
              <a:rPr lang="it-IT" b="1" dirty="0" smtClean="0"/>
              <a:t>L’82,7 % dei pazienti ha una età compresa tra i 20 e i 40 anni di età. </a:t>
            </a:r>
          </a:p>
          <a:p>
            <a:pPr marL="109728" indent="0">
              <a:buNone/>
            </a:pPr>
            <a:endParaRPr lang="it-IT" b="1" dirty="0" smtClean="0"/>
          </a:p>
          <a:p>
            <a:pPr marL="109728" indent="0">
              <a:buNone/>
            </a:pPr>
            <a:r>
              <a:rPr lang="it-IT" b="1" dirty="0" smtClean="0"/>
              <a:t>Tale dato conferma che l’immigrato è essenzialmente giovane e l’età e la sua salute sono le sole cose che può investire nel progetto migratorio.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700" dirty="0" smtClean="0"/>
              <a:t>AMBULATORIO STP/ENI</a:t>
            </a:r>
            <a:endParaRPr lang="it-IT" sz="37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B8B8-7AF4-48A9-9133-5F02A5EF579F}" type="slidenum">
              <a:rPr lang="it-IT" smtClean="0"/>
              <a:pPr/>
              <a:t>22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285720" y="1428736"/>
          <a:ext cx="8572560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700" dirty="0" smtClean="0"/>
              <a:t>PERTINENZE </a:t>
            </a:r>
            <a:r>
              <a:rPr lang="it-IT" sz="3700" dirty="0" err="1" smtClean="0"/>
              <a:t>DI</a:t>
            </a:r>
            <a:r>
              <a:rPr lang="it-IT" sz="3700" dirty="0" smtClean="0"/>
              <a:t> ACCESSO</a:t>
            </a:r>
            <a:endParaRPr lang="it-IT" sz="370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B8B8-7AF4-48A9-9133-5F02A5EF579F}" type="slidenum">
              <a:rPr lang="it-IT" smtClean="0"/>
              <a:pPr/>
              <a:t>23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857224" y="1481328"/>
            <a:ext cx="7358114" cy="4876630"/>
          </a:xfrm>
        </p:spPr>
        <p:txBody>
          <a:bodyPr>
            <a:normAutofit fontScale="25000" lnSpcReduction="20000"/>
          </a:bodyPr>
          <a:lstStyle/>
          <a:p>
            <a:r>
              <a:rPr lang="it-IT" sz="6400" b="1" dirty="0" smtClean="0"/>
              <a:t>Indagini di laboratorio </a:t>
            </a:r>
            <a:r>
              <a:rPr lang="it-IT" sz="6400" b="1" dirty="0" smtClean="0">
                <a:solidFill>
                  <a:srgbClr val="FF0000"/>
                </a:solidFill>
              </a:rPr>
              <a:t>87</a:t>
            </a:r>
          </a:p>
          <a:p>
            <a:r>
              <a:rPr lang="it-IT" sz="6400" b="1" dirty="0" smtClean="0"/>
              <a:t>Indagini diagnostico strumentali  (TAC RM ECO RX …) </a:t>
            </a:r>
            <a:r>
              <a:rPr lang="it-IT" sz="6400" b="1" dirty="0" smtClean="0">
                <a:solidFill>
                  <a:srgbClr val="FF0000"/>
                </a:solidFill>
              </a:rPr>
              <a:t>86</a:t>
            </a:r>
          </a:p>
          <a:p>
            <a:r>
              <a:rPr lang="it-IT" sz="6400" b="1" dirty="0" smtClean="0"/>
              <a:t>Misure di profilassi </a:t>
            </a:r>
            <a:r>
              <a:rPr lang="it-IT" sz="6400" b="1" dirty="0" smtClean="0">
                <a:solidFill>
                  <a:srgbClr val="FF0000"/>
                </a:solidFill>
              </a:rPr>
              <a:t>79</a:t>
            </a:r>
          </a:p>
          <a:p>
            <a:r>
              <a:rPr lang="it-IT" sz="6400" b="1" dirty="0" smtClean="0"/>
              <a:t>Ginecologia ostetricia </a:t>
            </a:r>
            <a:r>
              <a:rPr lang="it-IT" sz="6400" b="1" dirty="0" smtClean="0">
                <a:solidFill>
                  <a:srgbClr val="FF0000"/>
                </a:solidFill>
              </a:rPr>
              <a:t>26</a:t>
            </a:r>
          </a:p>
          <a:p>
            <a:r>
              <a:rPr lang="it-IT" sz="6400" b="1" dirty="0" smtClean="0"/>
              <a:t>Dermatologia </a:t>
            </a:r>
            <a:r>
              <a:rPr lang="it-IT" sz="6400" b="1" dirty="0" smtClean="0">
                <a:solidFill>
                  <a:srgbClr val="FF0000"/>
                </a:solidFill>
              </a:rPr>
              <a:t>18</a:t>
            </a:r>
          </a:p>
          <a:p>
            <a:r>
              <a:rPr lang="it-IT" sz="6400" b="1" dirty="0" smtClean="0"/>
              <a:t>Oculistica </a:t>
            </a:r>
            <a:r>
              <a:rPr lang="it-IT" sz="6400" b="1" dirty="0" smtClean="0">
                <a:solidFill>
                  <a:srgbClr val="FF0000"/>
                </a:solidFill>
              </a:rPr>
              <a:t>18</a:t>
            </a:r>
          </a:p>
          <a:p>
            <a:r>
              <a:rPr lang="it-IT" sz="6400" b="1" dirty="0" smtClean="0"/>
              <a:t>Ortopedia </a:t>
            </a:r>
            <a:r>
              <a:rPr lang="it-IT" sz="6400" b="1" dirty="0" smtClean="0">
                <a:solidFill>
                  <a:srgbClr val="FF0000"/>
                </a:solidFill>
              </a:rPr>
              <a:t>11</a:t>
            </a:r>
          </a:p>
          <a:p>
            <a:r>
              <a:rPr lang="it-IT" sz="6400" b="1" dirty="0" smtClean="0"/>
              <a:t>Odontoiatria </a:t>
            </a:r>
            <a:r>
              <a:rPr lang="it-IT" sz="6400" b="1" dirty="0" smtClean="0">
                <a:solidFill>
                  <a:srgbClr val="FF0000"/>
                </a:solidFill>
              </a:rPr>
              <a:t>7</a:t>
            </a:r>
          </a:p>
          <a:p>
            <a:r>
              <a:rPr lang="it-IT" sz="6400" b="1" dirty="0" smtClean="0"/>
              <a:t>Cardiologia </a:t>
            </a:r>
            <a:r>
              <a:rPr lang="it-IT" sz="6400" b="1" dirty="0" smtClean="0">
                <a:solidFill>
                  <a:srgbClr val="FF0000"/>
                </a:solidFill>
              </a:rPr>
              <a:t>7</a:t>
            </a:r>
          </a:p>
          <a:p>
            <a:r>
              <a:rPr lang="it-IT" sz="6400" b="1" dirty="0" smtClean="0"/>
              <a:t>Neurologia </a:t>
            </a:r>
            <a:r>
              <a:rPr lang="it-IT" sz="6400" b="1" dirty="0" smtClean="0">
                <a:solidFill>
                  <a:srgbClr val="FF0000"/>
                </a:solidFill>
              </a:rPr>
              <a:t>7</a:t>
            </a:r>
          </a:p>
          <a:p>
            <a:r>
              <a:rPr lang="it-IT" sz="6400" b="1" dirty="0" smtClean="0"/>
              <a:t>Pneumologia </a:t>
            </a:r>
            <a:r>
              <a:rPr lang="it-IT" sz="6400" b="1" dirty="0" smtClean="0">
                <a:solidFill>
                  <a:srgbClr val="FF0000"/>
                </a:solidFill>
              </a:rPr>
              <a:t>7 </a:t>
            </a:r>
          </a:p>
          <a:p>
            <a:r>
              <a:rPr lang="it-IT" sz="6400" b="1" dirty="0" smtClean="0"/>
              <a:t>Endocrinologia </a:t>
            </a:r>
            <a:r>
              <a:rPr lang="it-IT" sz="6400" b="1" dirty="0" smtClean="0">
                <a:solidFill>
                  <a:srgbClr val="FF0000"/>
                </a:solidFill>
              </a:rPr>
              <a:t>6</a:t>
            </a:r>
          </a:p>
          <a:p>
            <a:r>
              <a:rPr lang="it-IT" sz="6400" b="1" dirty="0" smtClean="0"/>
              <a:t>Otorinolaringoiatria </a:t>
            </a:r>
            <a:r>
              <a:rPr lang="it-IT" sz="6400" b="1" dirty="0" smtClean="0">
                <a:solidFill>
                  <a:srgbClr val="FF0000"/>
                </a:solidFill>
              </a:rPr>
              <a:t>4</a:t>
            </a:r>
          </a:p>
          <a:p>
            <a:r>
              <a:rPr lang="it-IT" sz="6400" b="1" dirty="0" smtClean="0"/>
              <a:t>Malattie infettive </a:t>
            </a:r>
            <a:r>
              <a:rPr lang="it-IT" sz="6400" b="1" dirty="0" smtClean="0">
                <a:solidFill>
                  <a:srgbClr val="FF0000"/>
                </a:solidFill>
              </a:rPr>
              <a:t>4</a:t>
            </a:r>
          </a:p>
          <a:p>
            <a:r>
              <a:rPr lang="it-IT" sz="6400" b="1" dirty="0" smtClean="0"/>
              <a:t>Proposte di ricovero in day hospital </a:t>
            </a:r>
            <a:r>
              <a:rPr lang="it-IT" sz="6400" b="1" dirty="0" smtClean="0">
                <a:solidFill>
                  <a:srgbClr val="FF0000"/>
                </a:solidFill>
              </a:rPr>
              <a:t>2</a:t>
            </a:r>
          </a:p>
          <a:p>
            <a:r>
              <a:rPr lang="it-IT" sz="6400" b="1" dirty="0" smtClean="0"/>
              <a:t>Medicina interna </a:t>
            </a:r>
            <a:r>
              <a:rPr lang="it-IT" sz="6400" b="1" dirty="0" smtClean="0">
                <a:solidFill>
                  <a:srgbClr val="FF0000"/>
                </a:solidFill>
              </a:rPr>
              <a:t>1</a:t>
            </a:r>
          </a:p>
          <a:p>
            <a:r>
              <a:rPr lang="it-IT" sz="6400" b="1" dirty="0" smtClean="0"/>
              <a:t>Psichiatria </a:t>
            </a:r>
            <a:r>
              <a:rPr lang="it-IT" sz="6400" b="1" dirty="0" smtClean="0">
                <a:solidFill>
                  <a:srgbClr val="FF0000"/>
                </a:solidFill>
              </a:rPr>
              <a:t>1</a:t>
            </a:r>
          </a:p>
          <a:p>
            <a:r>
              <a:rPr lang="it-IT" sz="6400" b="1" dirty="0" smtClean="0"/>
              <a:t>Ematologia </a:t>
            </a:r>
            <a:r>
              <a:rPr lang="it-IT" sz="6400" b="1" dirty="0" smtClean="0">
                <a:solidFill>
                  <a:srgbClr val="FF0000"/>
                </a:solidFill>
              </a:rPr>
              <a:t>1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VISITE SPECIALISTICHE - INDAGINI DIAGNOSTICHE </a:t>
            </a:r>
            <a:br>
              <a:rPr lang="it-IT" sz="2400" dirty="0" smtClean="0"/>
            </a:br>
            <a:r>
              <a:rPr lang="it-IT" sz="2400" dirty="0" err="1" smtClean="0"/>
              <a:t>DI</a:t>
            </a:r>
            <a:r>
              <a:rPr lang="it-IT" sz="2400" dirty="0" smtClean="0"/>
              <a:t> LABORATORIO E STRUMENTALI  </a:t>
            </a:r>
            <a:endParaRPr lang="it-IT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B8B8-7AF4-48A9-9133-5F02A5EF579F}" type="slidenum">
              <a:rPr lang="it-IT" smtClean="0"/>
              <a:pPr/>
              <a:t>24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928662" y="1481328"/>
            <a:ext cx="7500990" cy="4525963"/>
          </a:xfrm>
        </p:spPr>
        <p:txBody>
          <a:bodyPr>
            <a:normAutofit/>
          </a:bodyPr>
          <a:lstStyle/>
          <a:p>
            <a:endParaRPr lang="it-IT" sz="2400" dirty="0" smtClean="0"/>
          </a:p>
          <a:p>
            <a:endParaRPr lang="it-IT" sz="2400" dirty="0"/>
          </a:p>
          <a:p>
            <a:r>
              <a:rPr lang="it-IT" sz="2400" b="1" dirty="0" smtClean="0"/>
              <a:t>MISURE DI PROFILASSI </a:t>
            </a:r>
            <a:r>
              <a:rPr lang="it-IT" sz="2400" b="1" dirty="0" smtClean="0">
                <a:solidFill>
                  <a:srgbClr val="FF0000"/>
                </a:solidFill>
              </a:rPr>
              <a:t>79</a:t>
            </a:r>
          </a:p>
          <a:p>
            <a:endParaRPr lang="it-IT" sz="2400" dirty="0" smtClean="0"/>
          </a:p>
          <a:p>
            <a:r>
              <a:rPr lang="it-IT" sz="2400" b="1" dirty="0" smtClean="0"/>
              <a:t>GINECOLOGIA E OSTETRICIA </a:t>
            </a:r>
            <a:r>
              <a:rPr lang="it-IT" sz="2400" b="1" dirty="0" smtClean="0">
                <a:solidFill>
                  <a:srgbClr val="FF0000"/>
                </a:solidFill>
              </a:rPr>
              <a:t>72</a:t>
            </a:r>
          </a:p>
          <a:p>
            <a:endParaRPr lang="it-IT" sz="2400" dirty="0" smtClean="0"/>
          </a:p>
          <a:p>
            <a:r>
              <a:rPr lang="it-IT" sz="2400" b="1" dirty="0" smtClean="0"/>
              <a:t>ORTOPEDIA </a:t>
            </a:r>
            <a:r>
              <a:rPr lang="it-IT" sz="2400" b="1" dirty="0" smtClean="0">
                <a:solidFill>
                  <a:srgbClr val="FF0000"/>
                </a:solidFill>
              </a:rPr>
              <a:t>68</a:t>
            </a:r>
          </a:p>
          <a:p>
            <a:endParaRPr lang="it-IT" sz="2400" dirty="0" smtClean="0"/>
          </a:p>
          <a:p>
            <a:r>
              <a:rPr lang="it-IT" sz="2400" b="1" dirty="0" smtClean="0"/>
              <a:t>DERMATOLOGIA </a:t>
            </a:r>
            <a:r>
              <a:rPr lang="it-IT" sz="2400" b="1" dirty="0" smtClean="0">
                <a:solidFill>
                  <a:srgbClr val="FF0000"/>
                </a:solidFill>
              </a:rPr>
              <a:t>45</a:t>
            </a:r>
          </a:p>
          <a:p>
            <a:endParaRPr lang="it-IT" sz="2400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B8B8-7AF4-48A9-9133-5F02A5EF579F}" type="slidenum">
              <a:rPr lang="it-IT" smtClean="0"/>
              <a:pPr/>
              <a:t>25</a:t>
            </a:fld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PERTINENZE DI ACCESSI PIU’ FREQUENTI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xmlns="" val="281619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642910" y="1481328"/>
            <a:ext cx="7858180" cy="4525963"/>
          </a:xfrm>
        </p:spPr>
        <p:txBody>
          <a:bodyPr>
            <a:normAutofit lnSpcReduction="10000"/>
          </a:bodyPr>
          <a:lstStyle/>
          <a:p>
            <a:r>
              <a:rPr lang="it-IT" b="1" dirty="0" smtClean="0"/>
              <a:t>facilitare   la fruizione dei servizi messi a disposizione nel percorso di nascita e nel cogliere le opportunità di salute e assistenza nel periodo della gravidanza e del post </a:t>
            </a:r>
            <a:r>
              <a:rPr lang="it-IT" b="1" dirty="0" err="1" smtClean="0"/>
              <a:t>partum</a:t>
            </a:r>
            <a:r>
              <a:rPr lang="it-IT" b="1" dirty="0" smtClean="0"/>
              <a:t>.</a:t>
            </a:r>
          </a:p>
          <a:p>
            <a:r>
              <a:rPr lang="it-IT" b="1" dirty="0" smtClean="0"/>
              <a:t>Promuovere e diffondere informazioni e servizi che siano loro di supporto nelle scelta di procreazione consapevole data la difficoltà che le donne incontrano nell’orientarsi e nell’utilizzare la contraccezione correttamente.</a:t>
            </a:r>
            <a:endParaRPr lang="it-IT" b="1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B8B8-7AF4-48A9-9133-5F02A5EF579F}" type="slidenum">
              <a:rPr lang="it-IT" smtClean="0"/>
              <a:pPr/>
              <a:t>26</a:t>
            </a:fld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3700" dirty="0">
                <a:solidFill>
                  <a:srgbClr val="464646"/>
                </a:solidFill>
              </a:rPr>
              <a:t>Conclusioni</a:t>
            </a:r>
            <a:br>
              <a:rPr lang="it-IT" sz="3700" dirty="0">
                <a:solidFill>
                  <a:srgbClr val="464646"/>
                </a:solidFill>
              </a:rPr>
            </a:br>
            <a:r>
              <a:rPr lang="it-IT" sz="3700" dirty="0" smtClean="0">
                <a:solidFill>
                  <a:srgbClr val="464646"/>
                </a:solidFill>
              </a:rPr>
              <a:t>TUTELA DELLA MATERNITA’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45740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525963"/>
          </a:xfrm>
        </p:spPr>
        <p:txBody>
          <a:bodyPr/>
          <a:lstStyle/>
          <a:p>
            <a:pPr algn="just"/>
            <a:r>
              <a:rPr lang="it-IT" b="1" dirty="0" smtClean="0"/>
              <a:t>Elasticità e disponibilità organizzativa</a:t>
            </a:r>
          </a:p>
          <a:p>
            <a:r>
              <a:rPr lang="it-IT" b="1" dirty="0" smtClean="0"/>
              <a:t>Stabilire un buon rapporto con il medico e la struttura.</a:t>
            </a:r>
          </a:p>
          <a:p>
            <a:r>
              <a:rPr lang="it-IT" b="1" dirty="0" smtClean="0"/>
              <a:t>Informazione chiara, comprensibile e sufficiente</a:t>
            </a:r>
          </a:p>
          <a:p>
            <a:r>
              <a:rPr lang="it-IT" b="1" dirty="0" smtClean="0"/>
              <a:t>Prescrizione scritta in modo </a:t>
            </a:r>
            <a:r>
              <a:rPr lang="it-IT" b="1" dirty="0" smtClean="0"/>
              <a:t>preciso </a:t>
            </a:r>
            <a:r>
              <a:rPr lang="it-IT" b="1" dirty="0" smtClean="0"/>
              <a:t>con indicazione di tempi e modalità di assunzione del farmaco</a:t>
            </a:r>
          </a:p>
          <a:p>
            <a:pPr algn="just"/>
            <a:r>
              <a:rPr lang="it-IT" b="1" dirty="0" smtClean="0"/>
              <a:t>Coinvolgimento dell’accompagnatore</a:t>
            </a:r>
          </a:p>
          <a:p>
            <a:pPr algn="just"/>
            <a:r>
              <a:rPr lang="it-IT" b="1" dirty="0" smtClean="0"/>
              <a:t>Ampliare l’informazione</a:t>
            </a:r>
            <a:endParaRPr lang="it-IT" b="1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it-IT" sz="3700" dirty="0" smtClean="0"/>
              <a:t>Conclusioni</a:t>
            </a:r>
            <a:br>
              <a:rPr lang="it-IT" sz="3700" dirty="0" smtClean="0"/>
            </a:br>
            <a:r>
              <a:rPr lang="it-IT" sz="2800" dirty="0" smtClean="0"/>
              <a:t>Ottimizzare l’approccio al paziente immigrato</a:t>
            </a:r>
            <a:endParaRPr lang="it-IT" sz="37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B8B8-7AF4-48A9-9133-5F02A5EF579F}" type="slidenum">
              <a:rPr lang="it-IT" smtClean="0"/>
              <a:pPr/>
              <a:t>27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642910" y="1928802"/>
            <a:ext cx="8001056" cy="4525963"/>
          </a:xfrm>
        </p:spPr>
        <p:txBody>
          <a:bodyPr>
            <a:normAutofit/>
          </a:bodyPr>
          <a:lstStyle/>
          <a:p>
            <a:r>
              <a:rPr lang="it-IT" b="1" dirty="0" smtClean="0"/>
              <a:t>Capillare e diffusa informazione del servizio offerto.</a:t>
            </a:r>
          </a:p>
          <a:p>
            <a:r>
              <a:rPr lang="it-IT" b="1" dirty="0" smtClean="0"/>
              <a:t>Adeguata formazione del personale per un lavoro di rete con il territorio (servizio prenotazioni, cartella clinica…)</a:t>
            </a:r>
          </a:p>
          <a:p>
            <a:pPr algn="just"/>
            <a:r>
              <a:rPr lang="it-IT" b="1" dirty="0" smtClean="0"/>
              <a:t>Formazione ed utilizzo di mediatori culturali</a:t>
            </a:r>
          </a:p>
          <a:p>
            <a:pPr lvl="0">
              <a:buClr>
                <a:srgbClr val="2DA2BF"/>
              </a:buClr>
            </a:pPr>
            <a:r>
              <a:rPr lang="it-IT" b="1" dirty="0" smtClean="0">
                <a:solidFill>
                  <a:prstClr val="black"/>
                </a:solidFill>
              </a:rPr>
              <a:t>Periodica </a:t>
            </a:r>
            <a:r>
              <a:rPr lang="it-IT" b="1" dirty="0">
                <a:solidFill>
                  <a:prstClr val="black"/>
                </a:solidFill>
              </a:rPr>
              <a:t>analisi dei dati </a:t>
            </a:r>
            <a:r>
              <a:rPr lang="it-IT" b="1" dirty="0" smtClean="0">
                <a:solidFill>
                  <a:prstClr val="black"/>
                </a:solidFill>
              </a:rPr>
              <a:t>disponibili</a:t>
            </a:r>
          </a:p>
          <a:p>
            <a:pPr lvl="0" algn="just">
              <a:buClr>
                <a:srgbClr val="2DA2BF"/>
              </a:buClr>
            </a:pPr>
            <a:r>
              <a:rPr lang="it-IT" b="1" dirty="0"/>
              <a:t>Verifica dei bisogni</a:t>
            </a:r>
          </a:p>
          <a:p>
            <a:pPr lvl="0">
              <a:buClr>
                <a:srgbClr val="2DA2BF"/>
              </a:buClr>
            </a:pPr>
            <a:endParaRPr lang="it-IT" b="1" dirty="0">
              <a:solidFill>
                <a:prstClr val="black"/>
              </a:solidFill>
            </a:endParaRPr>
          </a:p>
          <a:p>
            <a:pPr lvl="0" algn="just">
              <a:buClr>
                <a:srgbClr val="2DA2BF"/>
              </a:buClr>
            </a:pPr>
            <a:endParaRPr lang="it-IT" b="1" dirty="0">
              <a:solidFill>
                <a:prstClr val="black"/>
              </a:solidFill>
            </a:endParaRPr>
          </a:p>
          <a:p>
            <a:pPr marL="109728" indent="0" algn="just">
              <a:buNone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Conclusioni</a:t>
            </a:r>
            <a:br>
              <a:rPr lang="it-IT" dirty="0" smtClean="0"/>
            </a:br>
            <a:r>
              <a:rPr lang="it-IT" sz="2700" dirty="0" smtClean="0"/>
              <a:t>Facilitare l’accessibilità al servizio e rispondere meglio alle esigenze dei migranti</a:t>
            </a:r>
            <a:endParaRPr lang="it-IT" sz="27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B8B8-7AF4-48A9-9133-5F02A5EF579F}" type="slidenum">
              <a:rPr lang="it-IT" smtClean="0"/>
              <a:pPr/>
              <a:t>28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00034" y="2332037"/>
            <a:ext cx="8229600" cy="4525963"/>
          </a:xfrm>
        </p:spPr>
        <p:txBody>
          <a:bodyPr/>
          <a:lstStyle/>
          <a:p>
            <a:r>
              <a:rPr lang="it-IT" b="1" dirty="0" smtClean="0"/>
              <a:t>Paese di provenienza</a:t>
            </a:r>
          </a:p>
          <a:p>
            <a:r>
              <a:rPr lang="it-IT" b="1" dirty="0" smtClean="0"/>
              <a:t>Data di arrivo </a:t>
            </a:r>
          </a:p>
          <a:p>
            <a:r>
              <a:rPr lang="it-IT" b="1" dirty="0" smtClean="0"/>
              <a:t>Percorso migratorio</a:t>
            </a:r>
          </a:p>
          <a:p>
            <a:r>
              <a:rPr lang="it-IT" b="1" dirty="0" smtClean="0"/>
              <a:t>Condizioni abitative</a:t>
            </a:r>
          </a:p>
          <a:p>
            <a:r>
              <a:rPr lang="it-IT" b="1" dirty="0" smtClean="0"/>
              <a:t>Genere</a:t>
            </a:r>
          </a:p>
          <a:p>
            <a:r>
              <a:rPr lang="it-IT" b="1" dirty="0" smtClean="0"/>
              <a:t>Stato civile</a:t>
            </a:r>
          </a:p>
          <a:p>
            <a:r>
              <a:rPr lang="it-IT" b="1" dirty="0" smtClean="0"/>
              <a:t>Conoscenza dell’italiano</a:t>
            </a:r>
          </a:p>
          <a:p>
            <a:r>
              <a:rPr lang="it-IT" b="1" dirty="0" smtClean="0"/>
              <a:t>Attività lavorativa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571636"/>
          </a:xfrm>
        </p:spPr>
        <p:txBody>
          <a:bodyPr>
            <a:noAutofit/>
          </a:bodyPr>
          <a:lstStyle/>
          <a:p>
            <a:pPr algn="ctr"/>
            <a:r>
              <a:rPr lang="it-IT" sz="3200" dirty="0" smtClean="0"/>
              <a:t>Conclusioni</a:t>
            </a:r>
            <a:br>
              <a:rPr lang="it-IT" sz="3200" dirty="0" smtClean="0"/>
            </a:br>
            <a:r>
              <a:rPr lang="it-IT" sz="3200" dirty="0" smtClean="0"/>
              <a:t>Questionario finalizzato ad una più approfondita conoscenza </a:t>
            </a:r>
            <a:br>
              <a:rPr lang="it-IT" sz="3200" dirty="0" smtClean="0"/>
            </a:br>
            <a:r>
              <a:rPr lang="it-IT" sz="3200" dirty="0" smtClean="0"/>
              <a:t>del fenomeno migratorio</a:t>
            </a:r>
            <a:endParaRPr lang="it-IT" sz="3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B8B8-7AF4-48A9-9133-5F02A5EF579F}" type="slidenum">
              <a:rPr lang="it-IT" smtClean="0"/>
              <a:pPr/>
              <a:t>29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642910" y="1857364"/>
            <a:ext cx="7786742" cy="4525963"/>
          </a:xfrm>
        </p:spPr>
        <p:txBody>
          <a:bodyPr/>
          <a:lstStyle/>
          <a:p>
            <a:pPr marL="365125" indent="-3175" algn="just">
              <a:buNone/>
            </a:pPr>
            <a:r>
              <a:rPr lang="it-IT" b="1" dirty="0" smtClean="0"/>
              <a:t>È stato effettuato questo report delle condizioni di salute e delle modalità di accesso  ai servizi sanitari territoriali dei migranti al fine di migliorare la programmazione degli stessi, verificarne l’efficacia, individuare nuove necessità e rispondere al meglio ai bisogni di salute  della popolazione immigrata.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285720" y="57148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it-IT" sz="3700" dirty="0" smtClean="0"/>
              <a:t/>
            </a:r>
            <a:br>
              <a:rPr lang="it-IT" sz="3700" dirty="0" smtClean="0"/>
            </a:br>
            <a:r>
              <a:rPr lang="it-IT" sz="3700" dirty="0" smtClean="0"/>
              <a:t>Obiettivi</a:t>
            </a:r>
            <a:br>
              <a:rPr lang="it-IT" sz="3700" dirty="0" smtClean="0"/>
            </a:br>
            <a:endParaRPr lang="it-IT" sz="37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B8B8-7AF4-48A9-9133-5F02A5EF579F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857224" y="1785926"/>
            <a:ext cx="74295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200" b="1" dirty="0" smtClean="0"/>
              <a:t>Registro informatico per l’operatore dell’ambulatorio dedicato per richiamare in qualsiasi momento i dati relativi ad un paziente che già ha avuto accesso e verificare: </a:t>
            </a:r>
          </a:p>
          <a:p>
            <a:pPr marL="0" indent="0"/>
            <a:endParaRPr lang="it-IT" sz="2200" b="1" dirty="0" smtClean="0"/>
          </a:p>
          <a:p>
            <a:pPr marL="0" indent="0"/>
            <a:r>
              <a:rPr lang="it-IT" sz="2200" b="1" dirty="0" smtClean="0"/>
              <a:t>Prestazioni effettuate </a:t>
            </a:r>
          </a:p>
          <a:p>
            <a:pPr marL="0" indent="0"/>
            <a:r>
              <a:rPr lang="it-IT" sz="2200" b="1" dirty="0" smtClean="0"/>
              <a:t>Diagnosi </a:t>
            </a:r>
          </a:p>
          <a:p>
            <a:pPr marL="0" indent="0"/>
            <a:r>
              <a:rPr lang="it-IT" sz="2200" b="1" dirty="0" smtClean="0"/>
              <a:t>Esami diagnostici di laboratorio </a:t>
            </a:r>
          </a:p>
          <a:p>
            <a:pPr marL="0" indent="0"/>
            <a:r>
              <a:rPr lang="it-IT" sz="2200" b="1" dirty="0" smtClean="0"/>
              <a:t>Esami strumentali </a:t>
            </a:r>
          </a:p>
          <a:p>
            <a:pPr marL="0" indent="0"/>
            <a:r>
              <a:rPr lang="it-IT" sz="2200" b="1" dirty="0" smtClean="0"/>
              <a:t>Visite specialistiche</a:t>
            </a:r>
          </a:p>
          <a:p>
            <a:pPr marL="0" indent="0"/>
            <a:r>
              <a:rPr lang="it-IT" sz="2200" b="1" dirty="0" smtClean="0"/>
              <a:t>Prescrizioni farmaceutiche </a:t>
            </a:r>
          </a:p>
          <a:p>
            <a:pPr marL="0" indent="0"/>
            <a:r>
              <a:rPr lang="it-IT" sz="2200" b="1" dirty="0" smtClean="0"/>
              <a:t>Aggiornamento dei dati</a:t>
            </a:r>
          </a:p>
          <a:p>
            <a:pPr marL="0" indent="0">
              <a:buNone/>
            </a:pPr>
            <a:endParaRPr lang="it-IT" sz="2800" dirty="0" smtClean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285720" y="35716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it-IT" sz="2800" dirty="0" smtClean="0"/>
              <a:t>Conclusioni</a:t>
            </a: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>AMBULATORIO STP/ENI</a:t>
            </a:r>
            <a:br>
              <a:rPr lang="it-IT" sz="2400" dirty="0" smtClean="0"/>
            </a:br>
            <a:r>
              <a:rPr lang="it-IT" sz="2400" dirty="0" smtClean="0"/>
              <a:t>Utilità della Cartella Clinica Elettronica</a:t>
            </a:r>
            <a:endParaRPr lang="it-IT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B8B8-7AF4-48A9-9133-5F02A5EF579F}" type="slidenum">
              <a:rPr lang="it-IT" smtClean="0"/>
              <a:pPr/>
              <a:t>30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72230"/>
          </a:xfrm>
          <a:noFill/>
        </p:spPr>
        <p:txBody>
          <a:bodyPr>
            <a:normAutofit fontScale="77500" lnSpcReduction="20000"/>
          </a:bodyPr>
          <a:lstStyle/>
          <a:p>
            <a:endParaRPr lang="it-IT" i="1" dirty="0" smtClean="0"/>
          </a:p>
          <a:p>
            <a:pPr algn="ctr">
              <a:buNone/>
            </a:pPr>
            <a:r>
              <a:rPr lang="it-IT" b="1" i="1" dirty="0" smtClean="0">
                <a:latin typeface="Papyrus" pitchFamily="66" charset="0"/>
              </a:rPr>
              <a:t>Il Ciclope...</a:t>
            </a:r>
            <a:br>
              <a:rPr lang="it-IT" b="1" i="1" dirty="0" smtClean="0">
                <a:latin typeface="Papyrus" pitchFamily="66" charset="0"/>
              </a:rPr>
            </a:br>
            <a:r>
              <a:rPr lang="it-IT" b="1" i="1" dirty="0" smtClean="0">
                <a:latin typeface="Papyrus" pitchFamily="66" charset="0"/>
              </a:rPr>
              <a:t>accese   poi   il   fuoco   e   allora   scorgendoci   disse:</a:t>
            </a:r>
          </a:p>
          <a:p>
            <a:pPr algn="ctr">
              <a:buNone/>
            </a:pPr>
            <a:endParaRPr lang="it-IT" b="1" dirty="0" smtClean="0">
              <a:latin typeface="Papyrus" pitchFamily="66" charset="0"/>
            </a:endParaRPr>
          </a:p>
          <a:p>
            <a:pPr algn="ctr">
              <a:buNone/>
            </a:pPr>
            <a:r>
              <a:rPr lang="it-IT" b="1" i="1" dirty="0" smtClean="0">
                <a:latin typeface="Papyrus" pitchFamily="66" charset="0"/>
              </a:rPr>
              <a:t>“ O  stranieri,  chi  siete ?  " ...</a:t>
            </a:r>
          </a:p>
          <a:p>
            <a:pPr algn="ctr">
              <a:buNone/>
            </a:pPr>
            <a:r>
              <a:rPr lang="it-IT" b="1" i="1" dirty="0" smtClean="0">
                <a:latin typeface="Papyrus" pitchFamily="66" charset="0"/>
              </a:rPr>
              <a:t>Sentimmo  uno  schianto  nel  cuore... Ma  io...così  gli  risposi:</a:t>
            </a:r>
          </a:p>
          <a:p>
            <a:pPr algn="ctr">
              <a:buNone/>
            </a:pPr>
            <a:r>
              <a:rPr lang="it-IT" b="1" i="1" dirty="0" smtClean="0">
                <a:latin typeface="Papyrus" pitchFamily="66" charset="0"/>
              </a:rPr>
              <a:t>"Siamo  Achei,  e  partimmo  da Troia  verso  la  patria;  ma  venti  diversi </a:t>
            </a:r>
          </a:p>
          <a:p>
            <a:pPr algn="ctr">
              <a:buNone/>
            </a:pPr>
            <a:r>
              <a:rPr lang="it-IT" b="1" i="1" dirty="0" smtClean="0">
                <a:latin typeface="Papyrus" pitchFamily="66" charset="0"/>
              </a:rPr>
              <a:t>sul  vasto   abisso  del   mare  per   altra  via  ci  spinsero,  ad  altre  rive; </a:t>
            </a:r>
          </a:p>
          <a:p>
            <a:pPr algn="ctr">
              <a:buNone/>
            </a:pPr>
            <a:r>
              <a:rPr lang="it-IT" b="1" i="1" dirty="0" smtClean="0">
                <a:latin typeface="Papyrus" pitchFamily="66" charset="0"/>
              </a:rPr>
              <a:t>Ed   anche  qui   giungemmo... </a:t>
            </a:r>
          </a:p>
          <a:p>
            <a:pPr algn="ctr">
              <a:buNone/>
            </a:pPr>
            <a:r>
              <a:rPr lang="it-IT" b="1" i="1" dirty="0" smtClean="0">
                <a:latin typeface="Papyrus" pitchFamily="66" charset="0"/>
              </a:rPr>
              <a:t>E ora  qui,   per   essere   accolti,   siamo   alle   tue   ginocchia, </a:t>
            </a:r>
          </a:p>
          <a:p>
            <a:pPr algn="ctr">
              <a:buNone/>
            </a:pPr>
            <a:r>
              <a:rPr lang="it-IT" b="1" i="1" dirty="0" smtClean="0">
                <a:latin typeface="Papyrus" pitchFamily="66" charset="0"/>
              </a:rPr>
              <a:t>O   per  avere  almeno  un   dono,  ch'è   diritto   degli   ospiti ... </a:t>
            </a:r>
          </a:p>
          <a:p>
            <a:pPr algn="ctr">
              <a:buNone/>
            </a:pPr>
            <a:endParaRPr lang="it-IT" b="1" i="1" dirty="0" smtClean="0">
              <a:latin typeface="Papyrus" pitchFamily="66" charset="0"/>
            </a:endParaRPr>
          </a:p>
          <a:p>
            <a:pPr algn="ctr">
              <a:buNone/>
            </a:pPr>
            <a:r>
              <a:rPr lang="it-IT" b="1" i="1" dirty="0" smtClean="0">
                <a:latin typeface="Papyrus" pitchFamily="66" charset="0"/>
              </a:rPr>
              <a:t>Zeus  protegge  chi  prega,  e  così  gli  stranieri: </a:t>
            </a:r>
          </a:p>
          <a:p>
            <a:pPr algn="ctr">
              <a:buNone/>
            </a:pPr>
            <a:r>
              <a:rPr lang="it-IT" b="1" i="1" dirty="0" smtClean="0">
                <a:latin typeface="Papyrus" pitchFamily="66" charset="0"/>
              </a:rPr>
              <a:t>e   Zeus   è   guida   sempre   degli   ospiti, </a:t>
            </a:r>
          </a:p>
          <a:p>
            <a:pPr algn="ctr">
              <a:buNone/>
            </a:pPr>
            <a:r>
              <a:rPr lang="it-IT" b="1" i="1" dirty="0" smtClean="0">
                <a:latin typeface="Papyrus" pitchFamily="66" charset="0"/>
              </a:rPr>
              <a:t>e  li  fa  onorare..."</a:t>
            </a:r>
            <a:br>
              <a:rPr lang="it-IT" b="1" i="1" dirty="0" smtClean="0">
                <a:latin typeface="Papyrus" pitchFamily="66" charset="0"/>
              </a:rPr>
            </a:br>
            <a:endParaRPr lang="it-IT" b="1" i="1" dirty="0" smtClean="0">
              <a:latin typeface="Papyrus" pitchFamily="66" charset="0"/>
            </a:endParaRPr>
          </a:p>
          <a:p>
            <a:pPr algn="r">
              <a:buNone/>
            </a:pPr>
            <a:r>
              <a:rPr lang="it-IT" dirty="0" smtClean="0">
                <a:latin typeface="AR BLANCA" pitchFamily="2" charset="0"/>
              </a:rPr>
              <a:t>Omero, IX canto Odissea</a:t>
            </a:r>
          </a:p>
          <a:p>
            <a:pPr algn="ctr"/>
            <a:endParaRPr lang="it-IT" dirty="0" smtClean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B8B8-7AF4-48A9-9133-5F02A5EF579F}" type="slidenum">
              <a:rPr lang="it-IT" smtClean="0"/>
              <a:pPr/>
              <a:t>31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71472" y="1214422"/>
            <a:ext cx="8229600" cy="4525963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>
              <a:buNone/>
            </a:pPr>
            <a:endParaRPr lang="it-IT" sz="2800" i="1" dirty="0" smtClean="0"/>
          </a:p>
          <a:p>
            <a:pPr>
              <a:buNone/>
            </a:pPr>
            <a:endParaRPr lang="it-IT" sz="2800" i="1" dirty="0" smtClean="0"/>
          </a:p>
          <a:p>
            <a:pPr>
              <a:buNone/>
            </a:pPr>
            <a:endParaRPr lang="it-IT" sz="2800" i="1" dirty="0" smtClean="0"/>
          </a:p>
          <a:p>
            <a:pPr algn="ctr">
              <a:buNone/>
            </a:pPr>
            <a:r>
              <a:rPr lang="it-IT" sz="2800" i="1" dirty="0" smtClean="0"/>
              <a:t>Grazie a tutti </a:t>
            </a:r>
          </a:p>
          <a:p>
            <a:pPr algn="ctr">
              <a:buNone/>
            </a:pPr>
            <a:r>
              <a:rPr lang="it-IT" sz="2800" i="1" smtClean="0"/>
              <a:t>per </a:t>
            </a:r>
            <a:r>
              <a:rPr lang="it-IT" sz="2800" i="1" dirty="0" smtClean="0"/>
              <a:t>la </a:t>
            </a:r>
            <a:r>
              <a:rPr lang="it-IT" sz="2800" i="1" smtClean="0"/>
              <a:t>cortese </a:t>
            </a:r>
          </a:p>
          <a:p>
            <a:pPr algn="ctr">
              <a:buNone/>
            </a:pPr>
            <a:r>
              <a:rPr lang="it-IT" sz="2800" i="1" smtClean="0"/>
              <a:t>attenzione</a:t>
            </a:r>
            <a:endParaRPr lang="it-IT" sz="2800" i="1" dirty="0" smtClean="0"/>
          </a:p>
          <a:p>
            <a:pPr algn="ctr"/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B8B8-7AF4-48A9-9133-5F02A5EF579F}" type="slidenum">
              <a:rPr lang="it-IT" smtClean="0"/>
              <a:pPr/>
              <a:t>32</a:t>
            </a:fld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714348" y="1643050"/>
            <a:ext cx="7858180" cy="4525963"/>
          </a:xfrm>
        </p:spPr>
        <p:txBody>
          <a:bodyPr>
            <a:normAutofit/>
          </a:bodyPr>
          <a:lstStyle/>
          <a:p>
            <a:endParaRPr lang="it-IT" sz="1800" dirty="0" smtClean="0"/>
          </a:p>
          <a:p>
            <a:r>
              <a:rPr lang="it-IT" sz="1800" b="1" dirty="0" smtClean="0">
                <a:solidFill>
                  <a:srgbClr val="FF0000"/>
                </a:solidFill>
              </a:rPr>
              <a:t>SEDE:</a:t>
            </a:r>
          </a:p>
          <a:p>
            <a:r>
              <a:rPr lang="it-IT" sz="1800" b="1" dirty="0" smtClean="0"/>
              <a:t>VIA SACRO CUORE  -  PIAZZALE LOMBARDI – EBOLI </a:t>
            </a:r>
          </a:p>
          <a:p>
            <a:r>
              <a:rPr lang="it-IT" sz="1800" b="1" dirty="0" smtClean="0"/>
              <a:t>TEL. 0828/362637</a:t>
            </a:r>
          </a:p>
          <a:p>
            <a:endParaRPr lang="it-IT" sz="1800" b="1" dirty="0" smtClean="0"/>
          </a:p>
          <a:p>
            <a:r>
              <a:rPr lang="it-IT" sz="1800" b="1" dirty="0" smtClean="0">
                <a:solidFill>
                  <a:srgbClr val="FF0000"/>
                </a:solidFill>
              </a:rPr>
              <a:t>OPERATORI SANITARI DEDICATI:</a:t>
            </a:r>
          </a:p>
          <a:p>
            <a:r>
              <a:rPr lang="it-IT" sz="1800" b="1" dirty="0" smtClean="0"/>
              <a:t>MEDICO REFERENTE PROTEMPORE: DOTT.SSA DIANA REPPUCCI</a:t>
            </a:r>
          </a:p>
          <a:p>
            <a:r>
              <a:rPr lang="it-IT" sz="1800" b="1" dirty="0" smtClean="0"/>
              <a:t>INFERMIERI: N° 4 INFERMIERI  PROFESSIONALI TURNISTI</a:t>
            </a:r>
          </a:p>
          <a:p>
            <a:endParaRPr lang="it-IT" sz="1800" b="1" dirty="0" smtClean="0"/>
          </a:p>
          <a:p>
            <a:r>
              <a:rPr lang="it-IT" sz="1800" b="1" dirty="0" smtClean="0">
                <a:solidFill>
                  <a:srgbClr val="FF0000"/>
                </a:solidFill>
              </a:rPr>
              <a:t>ORARI:</a:t>
            </a:r>
          </a:p>
          <a:p>
            <a:r>
              <a:rPr lang="it-IT" sz="1800" b="1" dirty="0" smtClean="0"/>
              <a:t>LUNEDI’      ORE 15:00 - 17:30</a:t>
            </a:r>
          </a:p>
          <a:p>
            <a:r>
              <a:rPr lang="it-IT" sz="1800" b="1" dirty="0" smtClean="0"/>
              <a:t>GIOVEDI’     ORE 15:00 - 17:30</a:t>
            </a:r>
          </a:p>
          <a:p>
            <a:r>
              <a:rPr lang="it-IT" sz="1800" b="1" dirty="0" smtClean="0"/>
              <a:t>VENERDI’     ORE   9:00 – 11:30</a:t>
            </a:r>
            <a:endParaRPr lang="it-IT" sz="2800" b="1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428752"/>
          </a:xfrm>
        </p:spPr>
        <p:txBody>
          <a:bodyPr>
            <a:normAutofit fontScale="90000"/>
          </a:bodyPr>
          <a:lstStyle/>
          <a:p>
            <a:pPr algn="ctr"/>
            <a:r>
              <a:rPr lang="it-IT" sz="2200" dirty="0" smtClean="0"/>
              <a:t/>
            </a:r>
            <a:br>
              <a:rPr lang="it-IT" sz="2200" dirty="0" smtClean="0"/>
            </a:br>
            <a:r>
              <a:rPr lang="it-IT" sz="2200" dirty="0" smtClean="0"/>
              <a:t/>
            </a:r>
            <a:br>
              <a:rPr lang="it-IT" sz="2200" dirty="0" smtClean="0"/>
            </a:br>
            <a:r>
              <a:rPr lang="it-IT" sz="3100" dirty="0" smtClean="0"/>
              <a:t>Asl Salerno</a:t>
            </a:r>
            <a:br>
              <a:rPr lang="it-IT" sz="3100" dirty="0" smtClean="0"/>
            </a:br>
            <a:r>
              <a:rPr lang="it-IT" sz="3100" dirty="0" smtClean="0"/>
              <a:t>Distretto n. 64 – Eboli</a:t>
            </a:r>
            <a:br>
              <a:rPr lang="it-IT" sz="3100" dirty="0" smtClean="0"/>
            </a:br>
            <a:r>
              <a:rPr lang="it-IT" sz="3100" dirty="0" smtClean="0">
                <a:solidFill>
                  <a:srgbClr val="FF0000"/>
                </a:solidFill>
              </a:rPr>
              <a:t>AMBULATORIO STP/ENI</a:t>
            </a:r>
            <a:r>
              <a:rPr lang="it-IT" sz="5300" dirty="0" smtClean="0">
                <a:solidFill>
                  <a:srgbClr val="FF0000"/>
                </a:solidFill>
              </a:rPr>
              <a:t/>
            </a:r>
            <a:br>
              <a:rPr lang="it-IT" sz="5300" dirty="0" smtClean="0">
                <a:solidFill>
                  <a:srgbClr val="FF0000"/>
                </a:solidFill>
              </a:rPr>
            </a:b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B8B8-7AF4-48A9-9133-5F02A5EF579F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525963"/>
          </a:xfrm>
        </p:spPr>
        <p:txBody>
          <a:bodyPr>
            <a:normAutofit/>
          </a:bodyPr>
          <a:lstStyle/>
          <a:p>
            <a:pPr marL="109728" lvl="0" indent="0" algn="just">
              <a:buClr>
                <a:srgbClr val="2DA2BF"/>
              </a:buClr>
              <a:buNone/>
            </a:pPr>
            <a:endParaRPr lang="it-IT" sz="2400" dirty="0" smtClean="0">
              <a:solidFill>
                <a:prstClr val="black"/>
              </a:solidFill>
            </a:endParaRPr>
          </a:p>
          <a:p>
            <a:pPr marL="109728" lvl="0" indent="0" algn="just">
              <a:buClr>
                <a:srgbClr val="2DA2BF"/>
              </a:buClr>
              <a:buNone/>
            </a:pPr>
            <a:endParaRPr lang="it-IT" sz="2400" dirty="0" smtClean="0">
              <a:solidFill>
                <a:prstClr val="black"/>
              </a:solidFill>
            </a:endParaRPr>
          </a:p>
          <a:p>
            <a:pPr lvl="0" algn="just">
              <a:buClr>
                <a:srgbClr val="2DA2BF"/>
              </a:buClr>
            </a:pPr>
            <a:r>
              <a:rPr lang="it-IT" b="1" dirty="0" smtClean="0">
                <a:solidFill>
                  <a:prstClr val="black"/>
                </a:solidFill>
              </a:rPr>
              <a:t>Europei Non Iscritti</a:t>
            </a:r>
            <a:r>
              <a:rPr lang="it-IT" sz="2400" b="1" dirty="0" smtClean="0">
                <a:solidFill>
                  <a:prstClr val="black"/>
                </a:solidFill>
              </a:rPr>
              <a:t>: </a:t>
            </a:r>
            <a:r>
              <a:rPr lang="it-IT" sz="2400" b="1" dirty="0">
                <a:solidFill>
                  <a:srgbClr val="FF0000"/>
                </a:solidFill>
              </a:rPr>
              <a:t>CODICE ENI </a:t>
            </a:r>
          </a:p>
          <a:p>
            <a:pPr lvl="0" algn="just">
              <a:buClr>
                <a:srgbClr val="2DA2BF"/>
              </a:buClr>
            </a:pPr>
            <a:endParaRPr lang="it-IT" sz="2400" b="1" dirty="0">
              <a:solidFill>
                <a:prstClr val="black"/>
              </a:solidFill>
            </a:endParaRPr>
          </a:p>
          <a:p>
            <a:pPr lvl="0" algn="just">
              <a:buClr>
                <a:srgbClr val="2DA2BF"/>
              </a:buClr>
            </a:pPr>
            <a:r>
              <a:rPr lang="it-IT" sz="2500" b="1" dirty="0" smtClean="0">
                <a:solidFill>
                  <a:prstClr val="black"/>
                </a:solidFill>
              </a:rPr>
              <a:t>Stranieri </a:t>
            </a:r>
            <a:r>
              <a:rPr lang="it-IT" sz="2500" b="1" dirty="0">
                <a:solidFill>
                  <a:prstClr val="black"/>
                </a:solidFill>
              </a:rPr>
              <a:t>Temporaneamente </a:t>
            </a:r>
            <a:r>
              <a:rPr lang="it-IT" sz="2500" b="1" dirty="0" smtClean="0">
                <a:solidFill>
                  <a:prstClr val="black"/>
                </a:solidFill>
              </a:rPr>
              <a:t>Presenti</a:t>
            </a:r>
            <a:r>
              <a:rPr lang="it-IT" sz="2400" b="1" dirty="0" smtClean="0">
                <a:solidFill>
                  <a:prstClr val="black"/>
                </a:solidFill>
              </a:rPr>
              <a:t>: </a:t>
            </a:r>
            <a:r>
              <a:rPr lang="it-IT" sz="2400" b="1" dirty="0" smtClean="0">
                <a:solidFill>
                  <a:srgbClr val="FF0000"/>
                </a:solidFill>
              </a:rPr>
              <a:t>CODICE STP</a:t>
            </a:r>
            <a:endParaRPr lang="it-IT" sz="2400" b="1" dirty="0">
              <a:solidFill>
                <a:srgbClr val="FF0000"/>
              </a:solidFill>
            </a:endParaRPr>
          </a:p>
          <a:p>
            <a:pPr marL="109728" lvl="0" indent="0" algn="just">
              <a:buClr>
                <a:srgbClr val="2DA2BF"/>
              </a:buClr>
              <a:buNone/>
            </a:pPr>
            <a:endParaRPr lang="it-IT" sz="2400" b="1" dirty="0">
              <a:solidFill>
                <a:prstClr val="black"/>
              </a:solidFill>
            </a:endParaRPr>
          </a:p>
          <a:p>
            <a:pPr algn="just"/>
            <a:r>
              <a:rPr lang="it-IT" sz="2400" b="1" dirty="0" smtClean="0"/>
              <a:t>VALIDITA’ </a:t>
            </a:r>
            <a:r>
              <a:rPr lang="it-IT" sz="2400" b="1" dirty="0" smtClean="0">
                <a:solidFill>
                  <a:srgbClr val="FF0000"/>
                </a:solidFill>
              </a:rPr>
              <a:t>semestrale rinnovabile</a:t>
            </a:r>
            <a:r>
              <a:rPr lang="it-IT" sz="2400" b="1" dirty="0" smtClean="0"/>
              <a:t>.</a:t>
            </a:r>
            <a:endParaRPr lang="it-IT" sz="2400" b="1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/>
            </a:r>
            <a:br>
              <a:rPr lang="it-IT" dirty="0" smtClean="0"/>
            </a:br>
            <a:r>
              <a:rPr lang="it-IT" sz="4000" dirty="0" smtClean="0"/>
              <a:t>PER GARANTIRE IL DIRITTO </a:t>
            </a:r>
            <a:br>
              <a:rPr lang="it-IT" sz="4000" dirty="0" smtClean="0"/>
            </a:br>
            <a:r>
              <a:rPr lang="it-IT" sz="4000" dirty="0" smtClean="0"/>
              <a:t>ALLA SALUTE</a:t>
            </a:r>
            <a:br>
              <a:rPr lang="it-IT" sz="4000" dirty="0" smtClean="0"/>
            </a:br>
            <a:endParaRPr lang="it-IT" sz="40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B8B8-7AF4-48A9-9133-5F02A5EF579F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3655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it-IT" dirty="0" smtClean="0"/>
          </a:p>
          <a:p>
            <a:r>
              <a:rPr lang="it-IT" sz="2800" b="1" dirty="0" smtClean="0"/>
              <a:t>INDIGENZA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ASSENZA DI TESSERA TEAM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ASSENZA DI ATTESTAZIONE O RICHIESTA DI PERMESSO DI SOGGIORNO</a:t>
            </a:r>
          </a:p>
          <a:p>
            <a:pPr>
              <a:buNone/>
            </a:pPr>
            <a:endParaRPr lang="it-IT" sz="2800" b="1" dirty="0" smtClean="0"/>
          </a:p>
          <a:p>
            <a:r>
              <a:rPr lang="it-IT" sz="2800" b="1" dirty="0" smtClean="0"/>
              <a:t>ASSENZA </a:t>
            </a:r>
            <a:r>
              <a:rPr lang="it-IT" sz="2800" b="1" dirty="0" err="1" smtClean="0"/>
              <a:t>DI</a:t>
            </a:r>
            <a:r>
              <a:rPr lang="it-IT" sz="2800" b="1" dirty="0" smtClean="0"/>
              <a:t> CONDIZIONI PER L’ISCRIZIONE AL SSN</a:t>
            </a:r>
            <a:endParaRPr lang="it-IT" sz="2800" b="1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REQUISITI PER USUFRUIRE DEL CODICE ENI/STP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B8B8-7AF4-48A9-9133-5F02A5EF579F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28596" y="2332037"/>
            <a:ext cx="8229600" cy="3740169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RILASCIO CODICE</a:t>
            </a:r>
            <a:r>
              <a:rPr lang="it-IT" b="1" dirty="0" smtClean="0"/>
              <a:t> AL PRIMO CONTATTO CON IL SERVIZIO SANITARIO</a:t>
            </a:r>
          </a:p>
          <a:p>
            <a:endParaRPr lang="it-IT" b="1" dirty="0" smtClean="0"/>
          </a:p>
          <a:p>
            <a:r>
              <a:rPr lang="it-IT" b="1" dirty="0" smtClean="0">
                <a:solidFill>
                  <a:srgbClr val="FF0000"/>
                </a:solidFill>
              </a:rPr>
              <a:t>RINNOVO CODICE </a:t>
            </a:r>
            <a:r>
              <a:rPr lang="it-IT" b="1" dirty="0" smtClean="0"/>
              <a:t>DOPO SEI MESI</a:t>
            </a:r>
          </a:p>
          <a:p>
            <a:pPr marL="109728" indent="0">
              <a:buNone/>
            </a:pPr>
            <a:endParaRPr lang="it-IT" b="1" dirty="0" smtClean="0"/>
          </a:p>
          <a:p>
            <a:r>
              <a:rPr lang="it-IT" b="1" dirty="0" smtClean="0">
                <a:solidFill>
                  <a:srgbClr val="FF0000"/>
                </a:solidFill>
              </a:rPr>
              <a:t>NUOVO CODICE </a:t>
            </a:r>
            <a:r>
              <a:rPr lang="it-IT" b="1" dirty="0" smtClean="0"/>
              <a:t>DOPO UN ANNO O PIU’</a:t>
            </a:r>
            <a:endParaRPr lang="it-IT" b="1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400" dirty="0" smtClean="0"/>
              <a:t/>
            </a:r>
            <a:br>
              <a:rPr lang="it-IT" sz="4400" dirty="0" smtClean="0"/>
            </a:br>
            <a:r>
              <a:rPr lang="it-IT" dirty="0" smtClean="0"/>
              <a:t>SERVIZI PRELIMINARI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B8B8-7AF4-48A9-9133-5F02A5EF579F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221365"/>
          </a:xfrm>
        </p:spPr>
        <p:txBody>
          <a:bodyPr>
            <a:normAutofit fontScale="92500" lnSpcReduction="10000"/>
          </a:bodyPr>
          <a:lstStyle/>
          <a:p>
            <a:endParaRPr lang="it-IT" dirty="0" smtClean="0"/>
          </a:p>
          <a:p>
            <a:r>
              <a:rPr lang="it-IT" sz="2900" b="1" dirty="0" smtClean="0"/>
              <a:t>VISITA MEDICA</a:t>
            </a:r>
          </a:p>
          <a:p>
            <a:endParaRPr lang="it-IT" sz="2900" b="1" dirty="0" smtClean="0"/>
          </a:p>
          <a:p>
            <a:r>
              <a:rPr lang="it-IT" sz="2900" b="1" dirty="0" smtClean="0"/>
              <a:t>RICHIESTA E CONTROLLO INDAGINI ED ESAMI DIAGNOSTICI </a:t>
            </a:r>
            <a:r>
              <a:rPr lang="it-IT" sz="2900" b="1" dirty="0" err="1" smtClean="0"/>
              <a:t>DI</a:t>
            </a:r>
            <a:r>
              <a:rPr lang="it-IT" sz="2900" b="1" dirty="0" smtClean="0"/>
              <a:t> LABORATORIO  E STRUMENTALI </a:t>
            </a:r>
          </a:p>
          <a:p>
            <a:endParaRPr lang="it-IT" sz="2900" b="1" dirty="0" smtClean="0"/>
          </a:p>
          <a:p>
            <a:r>
              <a:rPr lang="it-IT" sz="2900" b="1" dirty="0" smtClean="0"/>
              <a:t>PRESCRIZIONI FARMACEUTICHE</a:t>
            </a:r>
          </a:p>
          <a:p>
            <a:endParaRPr lang="it-IT" sz="2900" b="1" dirty="0" smtClean="0"/>
          </a:p>
          <a:p>
            <a:r>
              <a:rPr lang="it-IT" sz="2900" b="1" dirty="0" smtClean="0"/>
              <a:t>PRESCRIZIONI DI VISITE SPECIALISTICHE </a:t>
            </a:r>
          </a:p>
          <a:p>
            <a:pPr marL="109728" indent="0">
              <a:buNone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OFFERTA SANITARIA</a:t>
            </a:r>
            <a:br>
              <a:rPr lang="it-IT" dirty="0" smtClean="0"/>
            </a:br>
            <a:r>
              <a:rPr lang="it-IT" dirty="0" smtClean="0"/>
              <a:t> Ambulatorio STP/ENI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B8B8-7AF4-48A9-9133-5F02A5EF579F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7647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it-IT" dirty="0" smtClean="0"/>
              <a:t> </a:t>
            </a:r>
          </a:p>
          <a:p>
            <a:pPr algn="just">
              <a:buNone/>
            </a:pPr>
            <a:r>
              <a:rPr lang="it-IT" b="1" dirty="0" smtClean="0">
                <a:solidFill>
                  <a:prstClr val="black"/>
                </a:solidFill>
              </a:rPr>
              <a:t>Per accessi si intende l’insieme dei contatti che</a:t>
            </a:r>
          </a:p>
          <a:p>
            <a:pPr algn="just">
              <a:buNone/>
            </a:pPr>
            <a:r>
              <a:rPr lang="it-IT" b="1" dirty="0" smtClean="0">
                <a:solidFill>
                  <a:prstClr val="black"/>
                </a:solidFill>
              </a:rPr>
              <a:t>ciascun utente ha avuto con l’ambulatorio nel </a:t>
            </a:r>
          </a:p>
          <a:p>
            <a:pPr algn="just">
              <a:buNone/>
            </a:pPr>
            <a:r>
              <a:rPr lang="it-IT" b="1" dirty="0" smtClean="0">
                <a:solidFill>
                  <a:prstClr val="black"/>
                </a:solidFill>
              </a:rPr>
              <a:t>periodo di riferimento (</a:t>
            </a:r>
            <a:r>
              <a:rPr lang="it-IT" b="1" dirty="0" smtClean="0">
                <a:solidFill>
                  <a:srgbClr val="FF0000"/>
                </a:solidFill>
              </a:rPr>
              <a:t>anno 2017</a:t>
            </a:r>
            <a:r>
              <a:rPr lang="it-IT" b="1" dirty="0" smtClean="0">
                <a:solidFill>
                  <a:prstClr val="black"/>
                </a:solidFill>
              </a:rPr>
              <a:t>)</a:t>
            </a:r>
          </a:p>
          <a:p>
            <a:pPr>
              <a:buNone/>
            </a:pPr>
            <a:endParaRPr lang="it-IT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it-IT" b="1" dirty="0" smtClean="0">
                <a:solidFill>
                  <a:srgbClr val="FF0000"/>
                </a:solidFill>
              </a:rPr>
              <a:t>STP</a:t>
            </a:r>
            <a:r>
              <a:rPr lang="it-IT" b="1" dirty="0" smtClean="0"/>
              <a:t> (stranieri temporaneamente presenti) = 493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it-IT" b="1" dirty="0" smtClean="0">
                <a:solidFill>
                  <a:srgbClr val="FF0000"/>
                </a:solidFill>
              </a:rPr>
              <a:t>ENI </a:t>
            </a:r>
            <a:r>
              <a:rPr lang="it-IT" b="1" dirty="0" smtClean="0"/>
              <a:t>(europei non iscritti) = 15</a:t>
            </a:r>
          </a:p>
          <a:p>
            <a:pPr marL="109728" indent="0">
              <a:buNone/>
            </a:pPr>
            <a:r>
              <a:rPr lang="it-IT" b="1" dirty="0" smtClean="0"/>
              <a:t> </a:t>
            </a:r>
          </a:p>
          <a:p>
            <a:pPr marL="109728" indent="0">
              <a:buNone/>
            </a:pPr>
            <a:r>
              <a:rPr lang="it-IT" b="1" dirty="0" smtClean="0"/>
              <a:t>  </a:t>
            </a:r>
            <a:r>
              <a:rPr lang="it-IT" b="1" dirty="0" smtClean="0">
                <a:solidFill>
                  <a:srgbClr val="FF0000"/>
                </a:solidFill>
              </a:rPr>
              <a:t>TOTALE ACCESSI </a:t>
            </a:r>
            <a:r>
              <a:rPr lang="it-IT" b="1" dirty="0" smtClean="0"/>
              <a:t>= </a:t>
            </a:r>
            <a:r>
              <a:rPr lang="it-IT" sz="3000" b="1" dirty="0" smtClean="0"/>
              <a:t>508</a:t>
            </a:r>
            <a:endParaRPr lang="it-IT" b="1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4400" dirty="0" smtClean="0"/>
              <a:t/>
            </a:r>
            <a:br>
              <a:rPr lang="it-IT" sz="4400" dirty="0" smtClean="0"/>
            </a:br>
            <a:r>
              <a:rPr lang="it-IT" dirty="0" smtClean="0"/>
              <a:t>N° di ACCESSI ALLA SALUTE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B8B8-7AF4-48A9-9133-5F02A5EF579F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1816</TotalTime>
  <Words>1102</Words>
  <Application>Microsoft Office PowerPoint</Application>
  <PresentationFormat>Presentazione su schermo (4:3)</PresentationFormat>
  <Paragraphs>357</Paragraphs>
  <Slides>32</Slides>
  <Notes>0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32</vt:i4>
      </vt:variant>
    </vt:vector>
  </HeadingPairs>
  <TitlesOfParts>
    <vt:vector size="33" baseType="lpstr">
      <vt:lpstr>Viale</vt:lpstr>
      <vt:lpstr>ASL SALERNO  DISTRETTO N° 64 di EBOLI Direttore Dott.ssa Clara Di Nicola U.O.    Assistenza   Sanitaria   di  Base   Dirigente  Responsabile  Dott.ssa  Pasqualina Calzaretta  Medico  Incaricato Dott.ssa Diana Reppucci</vt:lpstr>
      <vt:lpstr>Diapositiva 2</vt:lpstr>
      <vt:lpstr> Obiettivi </vt:lpstr>
      <vt:lpstr>  Asl Salerno Distretto n. 64 – Eboli AMBULATORIO STP/ENI </vt:lpstr>
      <vt:lpstr> PER GARANTIRE IL DIRITTO  ALLA SALUTE </vt:lpstr>
      <vt:lpstr>REQUISITI PER USUFRUIRE DEL CODICE ENI/STP</vt:lpstr>
      <vt:lpstr> SERVIZI PRELIMINARI </vt:lpstr>
      <vt:lpstr>OFFERTA SANITARIA  Ambulatorio STP/ENI </vt:lpstr>
      <vt:lpstr> N° di ACCESSI ALLA SALUTE </vt:lpstr>
      <vt:lpstr>AMBULATORIO STP/ENI</vt:lpstr>
      <vt:lpstr>ANDAMENTO TEMPORALE  DEGLI ACCESSI</vt:lpstr>
      <vt:lpstr>Confronto tra accessi totali (e  rilasci codici (primi incontri)  STP/ENI  </vt:lpstr>
      <vt:lpstr>ANALISI DEL DATO COMPLESSIVO DI ACCESSI IN AMBULATORIO</vt:lpstr>
      <vt:lpstr>AMBULATORIO STP/ENI</vt:lpstr>
      <vt:lpstr>AMBULATORIO STP/ENI</vt:lpstr>
      <vt:lpstr>SUDDIVISIONE DEGLI ACCESSI  PER GENERE</vt:lpstr>
      <vt:lpstr>SUDDIVISIONE PAZIENTI SECONDO IL GENERE</vt:lpstr>
      <vt:lpstr>SUDDIVISIONE DEGLI ACCESSI  E DEGLI UTENTI SECONDO GENERE</vt:lpstr>
      <vt:lpstr>AMBULATORIO STP/ENI</vt:lpstr>
      <vt:lpstr>SUDDIVISIONE PER NAZIONALITA’</vt:lpstr>
      <vt:lpstr>SUDDIVISIONE DEGLI ACCESSI  PER FASCE DI ETA’</vt:lpstr>
      <vt:lpstr>AMBULATORIO STP/ENI</vt:lpstr>
      <vt:lpstr>PERTINENZE DI ACCESSO</vt:lpstr>
      <vt:lpstr>VISITE SPECIALISTICHE - INDAGINI DIAGNOSTICHE  DI LABORATORIO E STRUMENTALI  </vt:lpstr>
      <vt:lpstr>PERTINENZE DI ACCESSI PIU’ FREQUENTI</vt:lpstr>
      <vt:lpstr>Conclusioni TUTELA DELLA MATERNITA’</vt:lpstr>
      <vt:lpstr>Conclusioni Ottimizzare l’approccio al paziente immigrato</vt:lpstr>
      <vt:lpstr>Conclusioni Facilitare l’accessibilità al servizio e rispondere meglio alle esigenze dei migranti</vt:lpstr>
      <vt:lpstr>Conclusioni Questionario finalizzato ad una più approfondita conoscenza  del fenomeno migratorio</vt:lpstr>
      <vt:lpstr>Conclusioni AMBULATORIO STP/ENI Utilità della Cartella Clinica Elettronica</vt:lpstr>
      <vt:lpstr>Diapositiva 31</vt:lpstr>
      <vt:lpstr>Diapositiva 32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Asl Salerno Distretto n. 64 – Eboli Ambulatorio STP stranieri temporaneamente presenti</dc:title>
  <dc:creator>GAETANO GUGLIELMO</dc:creator>
  <cp:lastModifiedBy>GAETANO GUGLIELMO</cp:lastModifiedBy>
  <cp:revision>278</cp:revision>
  <dcterms:created xsi:type="dcterms:W3CDTF">2018-03-16T20:17:59Z</dcterms:created>
  <dcterms:modified xsi:type="dcterms:W3CDTF">2018-10-09T20:29:05Z</dcterms:modified>
</cp:coreProperties>
</file>