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3" r:id="rId3"/>
    <p:sldId id="281" r:id="rId4"/>
    <p:sldId id="257" r:id="rId5"/>
    <p:sldId id="258" r:id="rId6"/>
    <p:sldId id="266" r:id="rId7"/>
    <p:sldId id="259" r:id="rId8"/>
    <p:sldId id="260" r:id="rId9"/>
    <p:sldId id="261" r:id="rId10"/>
    <p:sldId id="262" r:id="rId11"/>
    <p:sldId id="263" r:id="rId12"/>
    <p:sldId id="265"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78" r:id="rId26"/>
    <p:sldId id="284" r:id="rId27"/>
  </p:sldIdLst>
  <p:sldSz cx="12192000" cy="6858000"/>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2" d="100"/>
          <a:sy n="102" d="100"/>
        </p:scale>
        <p:origin x="138" y="59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B1F0523F-C2A6-483C-911F-DCFA49269AB1}" type="datetimeFigureOut">
              <a:rPr lang="it-IT" smtClean="0"/>
              <a:t>11/10/2018</a:t>
            </a:fld>
            <a:endParaRPr lang="it-IT"/>
          </a:p>
        </p:txBody>
      </p:sp>
      <p:sp>
        <p:nvSpPr>
          <p:cNvPr id="4" name="Segnaposto immagine diapositiva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B33BB32D-CE39-4B04-8F27-4374347B474D}" type="slidenum">
              <a:rPr lang="it-IT" smtClean="0"/>
              <a:t>‹N›</a:t>
            </a:fld>
            <a:endParaRPr lang="it-IT"/>
          </a:p>
        </p:txBody>
      </p:sp>
    </p:spTree>
    <p:extLst>
      <p:ext uri="{BB962C8B-B14F-4D97-AF65-F5344CB8AC3E}">
        <p14:creationId xmlns:p14="http://schemas.microsoft.com/office/powerpoint/2010/main" val="2169683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122B3E1-A344-406D-BDD9-A06C9D4808F5}" type="datetimeFigureOut">
              <a:rPr lang="it-IT" smtClean="0"/>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4288136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22B3E1-A344-406D-BDD9-A06C9D4808F5}" type="datetimeFigureOut">
              <a:rPr lang="it-IT" smtClean="0"/>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59901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22B3E1-A344-406D-BDD9-A06C9D4808F5}" type="datetimeFigureOut">
              <a:rPr lang="it-IT" smtClean="0"/>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239205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09600" y="274639"/>
            <a:ext cx="10972800" cy="5851525"/>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585569146"/>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22B3E1-A344-406D-BDD9-A06C9D4808F5}" type="datetimeFigureOut">
              <a:rPr lang="it-IT" smtClean="0"/>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31946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122B3E1-A344-406D-BDD9-A06C9D4808F5}" type="datetimeFigureOut">
              <a:rPr lang="it-IT" smtClean="0"/>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294782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122B3E1-A344-406D-BDD9-A06C9D4808F5}" type="datetimeFigureOut">
              <a:rPr lang="it-IT" smtClean="0"/>
              <a:t>11/10/2018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255426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122B3E1-A344-406D-BDD9-A06C9D4808F5}" type="datetimeFigureOut">
              <a:rPr lang="it-IT" smtClean="0"/>
              <a:t>11/10/2018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67236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122B3E1-A344-406D-BDD9-A06C9D4808F5}" type="datetimeFigureOut">
              <a:rPr lang="it-IT" smtClean="0"/>
              <a:t>11/10/2018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108243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122B3E1-A344-406D-BDD9-A06C9D4808F5}" type="datetimeFigureOut">
              <a:rPr lang="it-IT" smtClean="0"/>
              <a:t>11/10/2018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289645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122B3E1-A344-406D-BDD9-A06C9D4808F5}" type="datetimeFigureOut">
              <a:rPr lang="it-IT" smtClean="0"/>
              <a:t>11/10/2018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23830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122B3E1-A344-406D-BDD9-A06C9D4808F5}" type="datetimeFigureOut">
              <a:rPr lang="it-IT" smtClean="0"/>
              <a:t>11/10/2018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10BA3B2-C129-4477-862F-F75D47992F12}" type="slidenum">
              <a:rPr lang="it-IT" smtClean="0"/>
              <a:t>‹N›</a:t>
            </a:fld>
            <a:endParaRPr lang="it-IT"/>
          </a:p>
        </p:txBody>
      </p:sp>
    </p:spTree>
    <p:extLst>
      <p:ext uri="{BB962C8B-B14F-4D97-AF65-F5344CB8AC3E}">
        <p14:creationId xmlns:p14="http://schemas.microsoft.com/office/powerpoint/2010/main" val="1582579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2B3E1-A344-406D-BDD9-A06C9D4808F5}" type="datetimeFigureOut">
              <a:rPr lang="it-IT" smtClean="0"/>
              <a:t>11/10/2018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BA3B2-C129-4477-862F-F75D47992F12}" type="slidenum">
              <a:rPr lang="it-IT" smtClean="0"/>
              <a:t>‹N›</a:t>
            </a:fld>
            <a:endParaRPr lang="it-IT"/>
          </a:p>
        </p:txBody>
      </p:sp>
    </p:spTree>
    <p:extLst>
      <p:ext uri="{BB962C8B-B14F-4D97-AF65-F5344CB8AC3E}">
        <p14:creationId xmlns:p14="http://schemas.microsoft.com/office/powerpoint/2010/main" val="1663234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meltingpot.org/IMG/pdf/Modello_C3.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eltingpot.org/Agenzia-delle-Entrate-rilascio-del-codice-fiscale-per.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t.wikipedia.org/wiki/Diritto_di_asilo" TargetMode="External"/><Relationship Id="rId2" Type="http://schemas.openxmlformats.org/officeDocument/2006/relationships/hyperlink" Target="https://it.wikipedia.org/wiki/Stato_membro_dell'Unione_europea" TargetMode="External"/><Relationship Id="rId1" Type="http://schemas.openxmlformats.org/officeDocument/2006/relationships/slideLayout" Target="../slideLayouts/slideLayout2.xml"/><Relationship Id="rId6" Type="http://schemas.openxmlformats.org/officeDocument/2006/relationships/hyperlink" Target="https://it.wikipedia.org/wiki/Eurodac" TargetMode="External"/><Relationship Id="rId5" Type="http://schemas.openxmlformats.org/officeDocument/2006/relationships/hyperlink" Target="https://it.wikipedia.org/wiki/Convenzione_di_Ginevra" TargetMode="External"/><Relationship Id="rId4" Type="http://schemas.openxmlformats.org/officeDocument/2006/relationships/hyperlink" Target="https://it.wikipedia.org/wiki/Rifugiat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it.wikipedia.org/wiki/Irlanda" TargetMode="External"/><Relationship Id="rId13" Type="http://schemas.openxmlformats.org/officeDocument/2006/relationships/hyperlink" Target="https://it.wikipedia.org/wiki/Spagna" TargetMode="External"/><Relationship Id="rId3" Type="http://schemas.openxmlformats.org/officeDocument/2006/relationships/hyperlink" Target="https://it.wikipedia.org/wiki/Belgio" TargetMode="External"/><Relationship Id="rId7" Type="http://schemas.openxmlformats.org/officeDocument/2006/relationships/hyperlink" Target="https://it.wikipedia.org/wiki/Grecia" TargetMode="External"/><Relationship Id="rId12" Type="http://schemas.openxmlformats.org/officeDocument/2006/relationships/hyperlink" Target="https://it.wikipedia.org/wiki/Portogallo" TargetMode="External"/><Relationship Id="rId17" Type="http://schemas.openxmlformats.org/officeDocument/2006/relationships/hyperlink" Target="https://it.wikipedia.org/wiki/Finlandia" TargetMode="External"/><Relationship Id="rId2" Type="http://schemas.openxmlformats.org/officeDocument/2006/relationships/image" Target="../media/image6.png"/><Relationship Id="rId16" Type="http://schemas.openxmlformats.org/officeDocument/2006/relationships/hyperlink" Target="https://it.wikipedia.org/wiki/Svezia" TargetMode="External"/><Relationship Id="rId1" Type="http://schemas.openxmlformats.org/officeDocument/2006/relationships/slideLayout" Target="../slideLayouts/slideLayout2.xml"/><Relationship Id="rId6" Type="http://schemas.openxmlformats.org/officeDocument/2006/relationships/hyperlink" Target="https://it.wikipedia.org/wiki/Germania" TargetMode="External"/><Relationship Id="rId11" Type="http://schemas.openxmlformats.org/officeDocument/2006/relationships/hyperlink" Target="https://it.wikipedia.org/wiki/Paesi_Bassi" TargetMode="External"/><Relationship Id="rId5" Type="http://schemas.openxmlformats.org/officeDocument/2006/relationships/hyperlink" Target="https://it.wikipedia.org/wiki/Francia" TargetMode="External"/><Relationship Id="rId15" Type="http://schemas.openxmlformats.org/officeDocument/2006/relationships/hyperlink" Target="https://it.wikipedia.org/wiki/Austria" TargetMode="External"/><Relationship Id="rId10" Type="http://schemas.openxmlformats.org/officeDocument/2006/relationships/hyperlink" Target="https://it.wikipedia.org/wiki/Lussemburgo" TargetMode="External"/><Relationship Id="rId4" Type="http://schemas.openxmlformats.org/officeDocument/2006/relationships/hyperlink" Target="https://it.wikipedia.org/wiki/Danimarca" TargetMode="External"/><Relationship Id="rId9" Type="http://schemas.openxmlformats.org/officeDocument/2006/relationships/hyperlink" Target="https://it.wikipedia.org/wiki/Italia" TargetMode="External"/><Relationship Id="rId14" Type="http://schemas.openxmlformats.org/officeDocument/2006/relationships/hyperlink" Target="https://it.wikipedia.org/wiki/Regno_Unit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latin typeface="Times New Roman" panose="02020603050405020304" pitchFamily="18" charset="0"/>
                <a:cs typeface="Times New Roman" panose="02020603050405020304" pitchFamily="18" charset="0"/>
              </a:rPr>
              <a:t>Esperienza degli sbarchi a Salerno nel periodo 2014 - 2017</a:t>
            </a:r>
            <a:endParaRPr lang="it-IT" dirty="0">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a:xfrm>
            <a:off x="1524000" y="3602038"/>
            <a:ext cx="9810044" cy="3001962"/>
          </a:xfrm>
        </p:spPr>
        <p:txBody>
          <a:bodyPr>
            <a:normAutofit lnSpcReduction="10000"/>
          </a:bodyPr>
          <a:lstStyle/>
          <a:p>
            <a:pPr>
              <a:spcBef>
                <a:spcPct val="0"/>
              </a:spcBef>
            </a:pPr>
            <a:r>
              <a:rPr lang="it-IT" altLang="it-IT" sz="3800" b="1" i="1" dirty="0">
                <a:solidFill>
                  <a:srgbClr val="000000"/>
                </a:solidFill>
                <a:latin typeface="Times New Roman" panose="02020603050405020304" pitchFamily="18" charset="0"/>
                <a:cs typeface="Times New Roman" panose="02020603050405020304" pitchFamily="18" charset="0"/>
              </a:rPr>
              <a:t>Vice Questore della Polizia di Stato</a:t>
            </a:r>
          </a:p>
          <a:p>
            <a:pPr>
              <a:spcBef>
                <a:spcPct val="0"/>
              </a:spcBef>
            </a:pPr>
            <a:r>
              <a:rPr lang="it-IT" altLang="it-IT" sz="3800" b="1" i="1" dirty="0">
                <a:solidFill>
                  <a:srgbClr val="000000"/>
                </a:solidFill>
                <a:latin typeface="Times New Roman" panose="02020603050405020304" pitchFamily="18" charset="0"/>
                <a:cs typeface="Times New Roman" panose="02020603050405020304" pitchFamily="18" charset="0"/>
              </a:rPr>
              <a:t>Dr.ssa Giuliana Postiglione </a:t>
            </a:r>
          </a:p>
          <a:p>
            <a:pPr>
              <a:spcBef>
                <a:spcPct val="0"/>
              </a:spcBef>
            </a:pPr>
            <a:r>
              <a:rPr lang="it-IT" altLang="it-IT" sz="3800" b="1" i="1" dirty="0" smtClean="0">
                <a:solidFill>
                  <a:srgbClr val="000000"/>
                </a:solidFill>
                <a:latin typeface="Times New Roman" panose="02020603050405020304" pitchFamily="18" charset="0"/>
                <a:cs typeface="Times New Roman" panose="02020603050405020304" pitchFamily="18" charset="0"/>
              </a:rPr>
              <a:t>Criminologo </a:t>
            </a:r>
            <a:r>
              <a:rPr lang="it-IT" altLang="it-IT" sz="3800" b="1" i="1" dirty="0">
                <a:solidFill>
                  <a:srgbClr val="000000"/>
                </a:solidFill>
                <a:latin typeface="Times New Roman" panose="02020603050405020304" pitchFamily="18" charset="0"/>
                <a:cs typeface="Times New Roman" panose="02020603050405020304" pitchFamily="18" charset="0"/>
              </a:rPr>
              <a:t>Forense </a:t>
            </a:r>
          </a:p>
          <a:p>
            <a:pPr>
              <a:spcBef>
                <a:spcPct val="0"/>
              </a:spcBef>
            </a:pPr>
            <a:r>
              <a:rPr lang="it-IT" altLang="it-IT" sz="3800" b="1" i="1" dirty="0" smtClean="0">
                <a:solidFill>
                  <a:srgbClr val="000000"/>
                </a:solidFill>
                <a:latin typeface="Times New Roman" panose="02020603050405020304" pitchFamily="18" charset="0"/>
                <a:cs typeface="Times New Roman" panose="02020603050405020304" pitchFamily="18" charset="0"/>
              </a:rPr>
              <a:t>Dirigente </a:t>
            </a:r>
            <a:r>
              <a:rPr lang="it-IT" altLang="it-IT" sz="3800" b="1" i="1" dirty="0">
                <a:solidFill>
                  <a:srgbClr val="000000"/>
                </a:solidFill>
                <a:latin typeface="Times New Roman" panose="02020603050405020304" pitchFamily="18" charset="0"/>
                <a:cs typeface="Times New Roman" panose="02020603050405020304" pitchFamily="18" charset="0"/>
              </a:rPr>
              <a:t>Ufficio Polizia Frontiera </a:t>
            </a:r>
            <a:endParaRPr lang="it-IT" altLang="it-IT" sz="3800" b="1" i="1" dirty="0" smtClean="0">
              <a:solidFill>
                <a:srgbClr val="000000"/>
              </a:solidFill>
              <a:latin typeface="Times New Roman" panose="02020603050405020304" pitchFamily="18" charset="0"/>
              <a:cs typeface="Times New Roman" panose="02020603050405020304" pitchFamily="18" charset="0"/>
            </a:endParaRPr>
          </a:p>
          <a:p>
            <a:pPr>
              <a:spcBef>
                <a:spcPct val="0"/>
              </a:spcBef>
            </a:pPr>
            <a:r>
              <a:rPr lang="it-IT" altLang="it-IT" sz="3800" b="1" i="1" dirty="0" smtClean="0">
                <a:solidFill>
                  <a:srgbClr val="000000"/>
                </a:solidFill>
                <a:latin typeface="Times New Roman" panose="02020603050405020304" pitchFamily="18" charset="0"/>
                <a:cs typeface="Times New Roman" panose="02020603050405020304" pitchFamily="18" charset="0"/>
              </a:rPr>
              <a:t>Marittima </a:t>
            </a:r>
            <a:r>
              <a:rPr lang="it-IT" altLang="it-IT" sz="3800" b="1" i="1" dirty="0">
                <a:solidFill>
                  <a:srgbClr val="000000"/>
                </a:solidFill>
                <a:latin typeface="Times New Roman" panose="02020603050405020304" pitchFamily="18" charset="0"/>
                <a:cs typeface="Times New Roman" panose="02020603050405020304" pitchFamily="18" charset="0"/>
              </a:rPr>
              <a:t>e Aerea</a:t>
            </a:r>
          </a:p>
          <a:p>
            <a:pPr>
              <a:spcBef>
                <a:spcPct val="0"/>
              </a:spcBef>
            </a:pPr>
            <a:r>
              <a:rPr lang="it-IT" altLang="it-IT" sz="3800" b="1" i="1" dirty="0">
                <a:solidFill>
                  <a:srgbClr val="000000"/>
                </a:solidFill>
                <a:latin typeface="Times New Roman" panose="02020603050405020304" pitchFamily="18" charset="0"/>
                <a:cs typeface="Times New Roman" panose="02020603050405020304" pitchFamily="18" charset="0"/>
              </a:rPr>
              <a:t>Salerno porto-aeroporto</a:t>
            </a:r>
          </a:p>
          <a:p>
            <a:endParaRPr lang="it-IT" dirty="0"/>
          </a:p>
        </p:txBody>
      </p:sp>
      <p:pic>
        <p:nvPicPr>
          <p:cNvPr id="4" name="Picture 88" descr="Senza titolo-1 bagliore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753" y="265833"/>
            <a:ext cx="6477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SCU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37457" y="385992"/>
            <a:ext cx="93662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724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2/3*#ppt_w"/>
                                          </p:val>
                                        </p:tav>
                                        <p:tav tm="100000">
                                          <p:val>
                                            <p:strVal val="#ppt_w"/>
                                          </p:val>
                                        </p:tav>
                                      </p:tavLst>
                                    </p:anim>
                                    <p:anim calcmode="lin" valueType="num">
                                      <p:cBhvr>
                                        <p:cTn id="8" dur="5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Times New Roman" panose="02020603050405020304" pitchFamily="18" charset="0"/>
                <a:cs typeface="Times New Roman" panose="02020603050405020304" pitchFamily="18" charset="0"/>
              </a:rPr>
              <a:t>Chi non può fare domanda?</a:t>
            </a:r>
            <a:r>
              <a:rPr lang="it-IT" dirty="0" smtClean="0">
                <a:latin typeface="Times New Roman" panose="02020603050405020304" pitchFamily="18" charset="0"/>
                <a:cs typeface="Times New Roman" panose="02020603050405020304" pitchFamily="18" charset="0"/>
              </a:rPr>
              <a:t/>
            </a:r>
            <a:br>
              <a:rPr lang="it-IT" dirty="0" smtClean="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indent="0">
              <a:buNone/>
            </a:pPr>
            <a:r>
              <a:rPr lang="it-IT" sz="3200" dirty="0" smtClean="0">
                <a:latin typeface="Times New Roman" panose="02020603050405020304" pitchFamily="18" charset="0"/>
                <a:cs typeface="Times New Roman" panose="02020603050405020304" pitchFamily="18" charset="0"/>
              </a:rPr>
              <a:t>Non </a:t>
            </a:r>
            <a:r>
              <a:rPr lang="it-IT" sz="3200" dirty="0">
                <a:latin typeface="Times New Roman" panose="02020603050405020304" pitchFamily="18" charset="0"/>
                <a:cs typeface="Times New Roman" panose="02020603050405020304" pitchFamily="18" charset="0"/>
              </a:rPr>
              <a:t>può fare </a:t>
            </a:r>
            <a:r>
              <a:rPr lang="it-IT" sz="3200" dirty="0" smtClean="0">
                <a:latin typeface="Times New Roman" panose="02020603050405020304" pitchFamily="18" charset="0"/>
                <a:cs typeface="Times New Roman" panose="02020603050405020304" pitchFamily="18" charset="0"/>
              </a:rPr>
              <a:t>domanda:</a:t>
            </a:r>
          </a:p>
          <a:p>
            <a:pPr marL="514350" indent="-514350">
              <a:buAutoNum type="arabicParenR"/>
            </a:pPr>
            <a:r>
              <a:rPr lang="it-IT" sz="3200" dirty="0" smtClean="0">
                <a:latin typeface="Times New Roman" panose="02020603050405020304" pitchFamily="18" charset="0"/>
                <a:cs typeface="Times New Roman" panose="02020603050405020304" pitchFamily="18" charset="0"/>
              </a:rPr>
              <a:t>chi </a:t>
            </a:r>
            <a:r>
              <a:rPr lang="it-IT" sz="3200" dirty="0">
                <a:latin typeface="Times New Roman" panose="02020603050405020304" pitchFamily="18" charset="0"/>
                <a:cs typeface="Times New Roman" panose="02020603050405020304" pitchFamily="18" charset="0"/>
              </a:rPr>
              <a:t>abbia commesso un crimine contro la pace, un crimine di guerra o contro l’umanità, un crimine grave di diritto comune al di fuori del paese di accoglimento e prima di esservi ammesso in qualità di rifugiato</a:t>
            </a:r>
            <a:r>
              <a:rPr lang="it-IT" sz="3200" dirty="0" smtClean="0">
                <a:latin typeface="Times New Roman" panose="02020603050405020304" pitchFamily="18" charset="0"/>
                <a:cs typeface="Times New Roman" panose="02020603050405020304" pitchFamily="18" charset="0"/>
              </a:rPr>
              <a:t>;</a:t>
            </a:r>
          </a:p>
          <a:p>
            <a:pPr marL="514350" indent="-514350">
              <a:buAutoNum type="arabicParenR"/>
            </a:pPr>
            <a:r>
              <a:rPr lang="it-IT" sz="3200" dirty="0" smtClean="0">
                <a:latin typeface="Times New Roman" panose="02020603050405020304" pitchFamily="18" charset="0"/>
                <a:cs typeface="Times New Roman" panose="02020603050405020304" pitchFamily="18" charset="0"/>
              </a:rPr>
              <a:t> </a:t>
            </a:r>
            <a:r>
              <a:rPr lang="it-IT" sz="3200" dirty="0">
                <a:latin typeface="Times New Roman" panose="02020603050405020304" pitchFamily="18" charset="0"/>
                <a:cs typeface="Times New Roman" panose="02020603050405020304" pitchFamily="18" charset="0"/>
              </a:rPr>
              <a:t>chi si sia reso colpevole di azioni contrarie ai fini e ai principi delle Nazioni Unite.</a:t>
            </a:r>
            <a:br>
              <a:rPr lang="it-IT" sz="3200" dirty="0">
                <a:latin typeface="Times New Roman" panose="02020603050405020304" pitchFamily="18" charset="0"/>
                <a:cs typeface="Times New Roman" panose="02020603050405020304" pitchFamily="18" charset="0"/>
              </a:rPr>
            </a:b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586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Times New Roman" panose="02020603050405020304" pitchFamily="18" charset="0"/>
                <a:cs typeface="Times New Roman" panose="02020603050405020304" pitchFamily="18" charset="0"/>
              </a:rPr>
              <a:t>Qual è il limite del Trattato di Dublino?</a:t>
            </a:r>
            <a:r>
              <a:rPr lang="it-IT" dirty="0" smtClean="0">
                <a:latin typeface="Times New Roman" panose="02020603050405020304" pitchFamily="18" charset="0"/>
                <a:cs typeface="Times New Roman" panose="02020603050405020304" pitchFamily="18" charset="0"/>
              </a:rPr>
              <a:t/>
            </a:r>
            <a:br>
              <a:rPr lang="it-IT" dirty="0" smtClean="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indent="0">
              <a:buNone/>
            </a:pPr>
            <a:r>
              <a:rPr lang="it-IT" dirty="0" smtClean="0">
                <a:latin typeface="Times New Roman" panose="02020603050405020304" pitchFamily="18" charset="0"/>
                <a:cs typeface="Times New Roman" panose="02020603050405020304" pitchFamily="18" charset="0"/>
              </a:rPr>
              <a:t>Negli </a:t>
            </a:r>
            <a:r>
              <a:rPr lang="it-IT" dirty="0">
                <a:latin typeface="Times New Roman" panose="02020603050405020304" pitchFamily="18" charset="0"/>
                <a:cs typeface="Times New Roman" panose="02020603050405020304" pitchFamily="18" charset="0"/>
              </a:rPr>
              <a:t>ultimi anni i flussi migratori hanno raggiunto livelli inaspettati e non prevedibili negli anni 90. La regola è quella dell'obbligo di registrarsi nel Paese di arrivo, dove il profugo è costretto a chiedere lo status di rifugiato, senza poter proseguire per un altro Paese membro, anche se lo desidera. Questa regola ha finito per congestionare i centri di identificazione dei Paesi più facili da raggiungere via mare o via terra, come l'Italia e </a:t>
            </a:r>
            <a:r>
              <a:rPr lang="it-IT" dirty="0" smtClean="0">
                <a:latin typeface="Times New Roman" panose="02020603050405020304" pitchFamily="18" charset="0"/>
                <a:cs typeface="Times New Roman" panose="02020603050405020304" pitchFamily="18" charset="0"/>
              </a:rPr>
              <a:t>l'Ungheria. I profughi </a:t>
            </a:r>
            <a:r>
              <a:rPr lang="it-IT" dirty="0">
                <a:latin typeface="Times New Roman" panose="02020603050405020304" pitchFamily="18" charset="0"/>
                <a:cs typeface="Times New Roman" panose="02020603050405020304" pitchFamily="18" charset="0"/>
              </a:rPr>
              <a:t>che vorrebbero raggiungere altri Paesi, come la Germania, il Regno Unito o la </a:t>
            </a:r>
            <a:r>
              <a:rPr lang="it-IT" dirty="0" smtClean="0">
                <a:latin typeface="Times New Roman" panose="02020603050405020304" pitchFamily="18" charset="0"/>
                <a:cs typeface="Times New Roman" panose="02020603050405020304" pitchFamily="18" charset="0"/>
              </a:rPr>
              <a:t>Svezia non possono farlo e vi sono Paesi </a:t>
            </a:r>
            <a:r>
              <a:rPr lang="it-IT" dirty="0">
                <a:latin typeface="Times New Roman" panose="02020603050405020304" pitchFamily="18" charset="0"/>
                <a:cs typeface="Times New Roman" panose="02020603050405020304" pitchFamily="18" charset="0"/>
              </a:rPr>
              <a:t>che non riescono ad accogliere e gestire i migranti in arrivo ma </a:t>
            </a:r>
            <a:r>
              <a:rPr lang="it-IT" dirty="0" smtClean="0">
                <a:latin typeface="Times New Roman" panose="02020603050405020304" pitchFamily="18" charset="0"/>
                <a:cs typeface="Times New Roman" panose="02020603050405020304" pitchFamily="18" charset="0"/>
              </a:rPr>
              <a:t>sono costretti </a:t>
            </a:r>
            <a:r>
              <a:rPr lang="it-IT" dirty="0">
                <a:latin typeface="Times New Roman" panose="02020603050405020304" pitchFamily="18" charset="0"/>
                <a:cs typeface="Times New Roman" panose="02020603050405020304" pitchFamily="18" charset="0"/>
              </a:rPr>
              <a:t>a trattenerli, registrarli e ospitarli</a:t>
            </a:r>
          </a:p>
        </p:txBody>
      </p:sp>
    </p:spTree>
    <p:extLst>
      <p:ext uri="{BB962C8B-B14F-4D97-AF65-F5344CB8AC3E}">
        <p14:creationId xmlns:p14="http://schemas.microsoft.com/office/powerpoint/2010/main" val="582658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Diritto di asilo</a:t>
            </a:r>
            <a:endParaRPr lang="it-IT" dirty="0">
              <a:latin typeface="Times New Roman" panose="02020603050405020304" pitchFamily="18" charset="0"/>
              <a:cs typeface="Times New Roman" panose="02020603050405020304" pitchFamily="18" charset="0"/>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87040201"/>
              </p:ext>
            </p:extLst>
          </p:nvPr>
        </p:nvGraphicFramePr>
        <p:xfrm>
          <a:off x="838200" y="3544094"/>
          <a:ext cx="10515600" cy="365760"/>
        </p:xfrm>
        <a:graphic>
          <a:graphicData uri="http://schemas.openxmlformats.org/drawingml/2006/table">
            <a:tbl>
              <a:tblPr/>
              <a:tblGrid>
                <a:gridCol w="10515600"/>
              </a:tblGrid>
              <a:tr h="364966">
                <a:tc>
                  <a:txBody>
                    <a:bodyPr/>
                    <a:lstStyle/>
                    <a:p>
                      <a:endParaRPr lang="it-IT" dirty="0"/>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838200" y="35448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7" name="Rettangolo 6"/>
          <p:cNvSpPr/>
          <p:nvPr/>
        </p:nvSpPr>
        <p:spPr>
          <a:xfrm>
            <a:off x="846841" y="2220655"/>
            <a:ext cx="8532042" cy="4031873"/>
          </a:xfrm>
          <a:prstGeom prst="rect">
            <a:avLst/>
          </a:prstGeom>
        </p:spPr>
        <p:txBody>
          <a:bodyPr wrap="square">
            <a:spAutoFit/>
          </a:bodyPr>
          <a:lstStyle/>
          <a:p>
            <a:r>
              <a:rPr lang="it-IT" sz="3200" dirty="0" smtClean="0">
                <a:latin typeface="Times New Roman" panose="02020603050405020304" pitchFamily="18" charset="0"/>
                <a:cs typeface="Times New Roman" panose="02020603050405020304" pitchFamily="18" charset="0"/>
              </a:rPr>
              <a:t>In Italia è contemplato dall’art. 10 comma terzo della nostra Costituzione:</a:t>
            </a:r>
          </a:p>
          <a:p>
            <a:endParaRPr lang="it-IT" sz="3200" dirty="0" smtClean="0">
              <a:latin typeface="Times New Roman" panose="02020603050405020304" pitchFamily="18" charset="0"/>
              <a:cs typeface="Times New Roman" panose="02020603050405020304" pitchFamily="18" charset="0"/>
            </a:endParaRPr>
          </a:p>
          <a:p>
            <a:r>
              <a:rPr lang="it-IT" sz="3200" i="1" dirty="0" smtClean="0">
                <a:latin typeface="Times New Roman" panose="02020603050405020304" pitchFamily="18" charset="0"/>
                <a:cs typeface="Times New Roman" panose="02020603050405020304" pitchFamily="18" charset="0"/>
              </a:rPr>
              <a:t>Lo straniero, al quale sia impedito nel suo Paese l'effettivo esercizio delle libertà democratiche garantite dalla Costituzione italiana, ha diritto d'asilo nel territorio della Repubblica, secondo le condizioni stabilite dalla legge</a:t>
            </a:r>
            <a:endParaRPr lang="it-IT"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584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Status di rifugiato</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Autofit/>
          </a:bodyPr>
          <a:lstStyle/>
          <a:p>
            <a:pPr marL="0" indent="0">
              <a:buNone/>
            </a:pPr>
            <a:r>
              <a:rPr lang="it-IT" sz="2000" dirty="0" smtClean="0">
                <a:latin typeface="Times New Roman" panose="02020603050405020304" pitchFamily="18" charset="0"/>
                <a:cs typeface="Times New Roman" panose="02020603050405020304" pitchFamily="18" charset="0"/>
              </a:rPr>
              <a:t>art. 1 </a:t>
            </a:r>
            <a:r>
              <a:rPr lang="it-IT" sz="2000" b="1" dirty="0">
                <a:latin typeface="Times New Roman" panose="02020603050405020304" pitchFamily="18" charset="0"/>
                <a:cs typeface="Times New Roman" panose="02020603050405020304" pitchFamily="18" charset="0"/>
              </a:rPr>
              <a:t>C</a:t>
            </a:r>
            <a:r>
              <a:rPr lang="it-IT" sz="2000" b="1" dirty="0" smtClean="0">
                <a:effectLst/>
                <a:latin typeface="Times New Roman" panose="02020603050405020304" pitchFamily="18" charset="0"/>
                <a:cs typeface="Times New Roman" panose="02020603050405020304" pitchFamily="18" charset="0"/>
              </a:rPr>
              <a:t>onvenzione di </a:t>
            </a:r>
            <a:r>
              <a:rPr lang="it-IT" sz="2000" b="1" dirty="0">
                <a:latin typeface="Times New Roman" panose="02020603050405020304" pitchFamily="18" charset="0"/>
                <a:cs typeface="Times New Roman" panose="02020603050405020304" pitchFamily="18" charset="0"/>
              </a:rPr>
              <a:t>G</a:t>
            </a:r>
            <a:r>
              <a:rPr lang="it-IT" sz="2000" b="1" dirty="0" smtClean="0">
                <a:effectLst/>
                <a:latin typeface="Times New Roman" panose="02020603050405020304" pitchFamily="18" charset="0"/>
                <a:cs typeface="Times New Roman" panose="02020603050405020304" pitchFamily="18" charset="0"/>
              </a:rPr>
              <a:t>inevra del 1951 sui rifugiati</a:t>
            </a:r>
          </a:p>
          <a:p>
            <a:pPr marL="0" indent="0">
              <a:buNone/>
            </a:pPr>
            <a:r>
              <a:rPr lang="it-IT" sz="2000" b="0" dirty="0" smtClean="0">
                <a:effectLst/>
                <a:latin typeface="Times New Roman" panose="02020603050405020304" pitchFamily="18" charset="0"/>
                <a:cs typeface="Times New Roman" panose="02020603050405020304" pitchFamily="18" charset="0"/>
              </a:rPr>
              <a:t>il rifugiato è un cittadino straniero il quale, per il timore fondato di essere perseguitato per motivi di:</a:t>
            </a:r>
          </a:p>
          <a:p>
            <a:pPr marL="457200" indent="-457200">
              <a:buFont typeface="+mj-lt"/>
              <a:buAutoNum type="arabicParenR"/>
            </a:pPr>
            <a:r>
              <a:rPr lang="it-IT" sz="2000" b="0" dirty="0" smtClean="0">
                <a:effectLst/>
                <a:latin typeface="Times New Roman" panose="02020603050405020304" pitchFamily="18" charset="0"/>
                <a:cs typeface="Times New Roman" panose="02020603050405020304" pitchFamily="18" charset="0"/>
              </a:rPr>
              <a:t>razza, </a:t>
            </a:r>
          </a:p>
          <a:p>
            <a:pPr marL="514350" indent="-514350">
              <a:buFont typeface="+mj-lt"/>
              <a:buAutoNum type="arabicParenR"/>
            </a:pPr>
            <a:r>
              <a:rPr lang="it-IT" sz="2000" b="0" dirty="0" smtClean="0">
                <a:effectLst/>
                <a:latin typeface="Times New Roman" panose="02020603050405020304" pitchFamily="18" charset="0"/>
                <a:cs typeface="Times New Roman" panose="02020603050405020304" pitchFamily="18" charset="0"/>
              </a:rPr>
              <a:t>religione, </a:t>
            </a:r>
          </a:p>
          <a:p>
            <a:pPr marL="514350" indent="-514350">
              <a:buFont typeface="+mj-lt"/>
              <a:buAutoNum type="arabicParenR"/>
            </a:pPr>
            <a:r>
              <a:rPr lang="it-IT" sz="2000" b="0" dirty="0" smtClean="0">
                <a:effectLst/>
                <a:latin typeface="Times New Roman" panose="02020603050405020304" pitchFamily="18" charset="0"/>
                <a:cs typeface="Times New Roman" panose="02020603050405020304" pitchFamily="18" charset="0"/>
              </a:rPr>
              <a:t>nazionalità, </a:t>
            </a:r>
          </a:p>
          <a:p>
            <a:pPr marL="514350" indent="-514350">
              <a:buFont typeface="+mj-lt"/>
              <a:buAutoNum type="arabicParenR"/>
            </a:pPr>
            <a:r>
              <a:rPr lang="it-IT" sz="2000" b="0" dirty="0" smtClean="0">
                <a:effectLst/>
                <a:latin typeface="Times New Roman" panose="02020603050405020304" pitchFamily="18" charset="0"/>
                <a:cs typeface="Times New Roman" panose="02020603050405020304" pitchFamily="18" charset="0"/>
              </a:rPr>
              <a:t>appartenenza ad un determinato gruppo sociale o opinione politica, </a:t>
            </a:r>
          </a:p>
          <a:p>
            <a:pPr marL="0" indent="0">
              <a:buNone/>
            </a:pPr>
            <a:r>
              <a:rPr lang="it-IT" sz="2000" b="0" dirty="0" smtClean="0">
                <a:effectLst/>
                <a:latin typeface="Times New Roman" panose="02020603050405020304" pitchFamily="18" charset="0"/>
                <a:cs typeface="Times New Roman" panose="02020603050405020304" pitchFamily="18" charset="0"/>
              </a:rPr>
              <a:t>si trova fuori dal territorio del paese di cui ha la cittadinanza e non può o, a causa di tale timore, non vuole avvalersi della protezione di tale paese. </a:t>
            </a:r>
          </a:p>
          <a:p>
            <a:pPr marL="0" indent="0">
              <a:buNone/>
            </a:pPr>
            <a:r>
              <a:rPr lang="it-IT" sz="2000" b="0" dirty="0" smtClean="0">
                <a:effectLst/>
                <a:latin typeface="Times New Roman" panose="02020603050405020304" pitchFamily="18" charset="0"/>
                <a:cs typeface="Times New Roman" panose="02020603050405020304" pitchFamily="18" charset="0"/>
              </a:rPr>
              <a:t>La Convenzione tutela anche l’</a:t>
            </a:r>
            <a:r>
              <a:rPr lang="it-IT" sz="2000" b="1" dirty="0" smtClean="0">
                <a:effectLst/>
                <a:latin typeface="Times New Roman" panose="02020603050405020304" pitchFamily="18" charset="0"/>
                <a:cs typeface="Times New Roman" panose="02020603050405020304" pitchFamily="18" charset="0"/>
              </a:rPr>
              <a:t>apolide </a:t>
            </a:r>
            <a:r>
              <a:rPr lang="it-IT" sz="2000" b="0" dirty="0" smtClean="0">
                <a:effectLst/>
                <a:latin typeface="Times New Roman" panose="02020603050405020304" pitchFamily="18" charset="0"/>
                <a:cs typeface="Times New Roman" panose="02020603050405020304" pitchFamily="18" charset="0"/>
              </a:rPr>
              <a:t>che si trova fuori dal territorio nel quale aveva precedentemente la dimora abituale e, per le stesse ragioni, non può o non vuole farvi ritorno</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0359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0" cap="all" dirty="0" smtClean="0">
                <a:effectLst/>
                <a:latin typeface="Times New Roman" panose="02020603050405020304" pitchFamily="18" charset="0"/>
                <a:cs typeface="Times New Roman" panose="02020603050405020304" pitchFamily="18" charset="0"/>
              </a:rPr>
              <a:t>protezione sussidiaria </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pPr marL="0" indent="0">
              <a:buNone/>
            </a:pPr>
            <a:r>
              <a:rPr lang="it-IT" sz="3600" dirty="0">
                <a:latin typeface="Times New Roman" panose="02020603050405020304" pitchFamily="18" charset="0"/>
                <a:cs typeface="Times New Roman" panose="02020603050405020304" pitchFamily="18" charset="0"/>
              </a:rPr>
              <a:t>P</a:t>
            </a:r>
            <a:r>
              <a:rPr lang="it-IT" sz="3600" b="0" dirty="0" smtClean="0">
                <a:effectLst/>
                <a:latin typeface="Times New Roman" panose="02020603050405020304" pitchFamily="18" charset="0"/>
                <a:cs typeface="Times New Roman" panose="02020603050405020304" pitchFamily="18" charset="0"/>
              </a:rPr>
              <a:t>uò avvalersi della protezione sussidiaria il cittadino straniero che non possiede i requisiti per essere riconosciuto rifugiato ma nei cui confronti sussistono fondati motivi di ritenere che, se ritornasse nel Paese di origine o, nel caso di un apolide, se ritornasse nel Paese nel quale aveva precedentemente la dimora abituale, correrebbe un rischio effettivo di subire un </a:t>
            </a:r>
            <a:r>
              <a:rPr lang="it-IT" sz="3600" b="1" u="sng" dirty="0" smtClean="0">
                <a:effectLst/>
                <a:latin typeface="Times New Roman" panose="02020603050405020304" pitchFamily="18" charset="0"/>
                <a:cs typeface="Times New Roman" panose="02020603050405020304" pitchFamily="18" charset="0"/>
              </a:rPr>
              <a:t>grave danno</a:t>
            </a:r>
            <a:r>
              <a:rPr lang="it-IT" b="0" dirty="0" smtClean="0">
                <a:effectLst/>
                <a:latin typeface="Times New Roman" panose="02020603050405020304" pitchFamily="18" charset="0"/>
                <a:cs typeface="Times New Roman" panose="02020603050405020304" pitchFamily="18" charset="0"/>
              </a:rPr>
              <a:t>.</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130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latin typeface="Times New Roman" panose="02020603050405020304" pitchFamily="18" charset="0"/>
                <a:cs typeface="Times New Roman" panose="02020603050405020304" pitchFamily="18" charset="0"/>
              </a:rPr>
              <a:t>Dove presentare la domanda di protezione internazionale</a:t>
            </a:r>
            <a:br>
              <a:rPr lang="it-IT" b="1" dirty="0" smtClean="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pPr marL="0" indent="0">
              <a:buNone/>
            </a:pPr>
            <a:r>
              <a:rPr lang="it-IT" sz="3600" dirty="0" smtClean="0">
                <a:latin typeface="Times New Roman" panose="02020603050405020304" pitchFamily="18" charset="0"/>
                <a:cs typeface="Times New Roman" panose="02020603050405020304" pitchFamily="18" charset="0"/>
              </a:rPr>
              <a:t>La domanda deve essere presentata presso la Polizia di Frontiera o la Questura, che:</a:t>
            </a:r>
          </a:p>
          <a:p>
            <a:pPr>
              <a:buFontTx/>
              <a:buChar char="-"/>
            </a:pPr>
            <a:r>
              <a:rPr lang="it-IT" sz="3600" dirty="0" smtClean="0">
                <a:latin typeface="Times New Roman" panose="02020603050405020304" pitchFamily="18" charset="0"/>
                <a:cs typeface="Times New Roman" panose="02020603050405020304" pitchFamily="18" charset="0"/>
              </a:rPr>
              <a:t>Procede al foto segnalamento</a:t>
            </a:r>
            <a:r>
              <a:rPr lang="it-IT" sz="3600" dirty="0" smtClean="0">
                <a:latin typeface="Times New Roman" panose="02020603050405020304" pitchFamily="18" charset="0"/>
                <a:cs typeface="Times New Roman" panose="02020603050405020304" pitchFamily="18" charset="0"/>
              </a:rPr>
              <a:t>;</a:t>
            </a:r>
          </a:p>
          <a:p>
            <a:pPr>
              <a:buFontTx/>
              <a:buChar char="-"/>
            </a:pPr>
            <a:r>
              <a:rPr lang="it-IT" sz="3600" dirty="0" smtClean="0">
                <a:latin typeface="Times New Roman" panose="02020603050405020304" pitchFamily="18" charset="0"/>
                <a:cs typeface="Times New Roman" panose="02020603050405020304" pitchFamily="18" charset="0"/>
              </a:rPr>
              <a:t>compila </a:t>
            </a:r>
            <a:r>
              <a:rPr lang="it-IT" sz="3600" dirty="0" smtClean="0">
                <a:latin typeface="Times New Roman" panose="02020603050405020304" pitchFamily="18" charset="0"/>
                <a:cs typeface="Times New Roman" panose="02020603050405020304" pitchFamily="18" charset="0"/>
              </a:rPr>
              <a:t>il modello così detto «C3»</a:t>
            </a:r>
          </a:p>
          <a:p>
            <a:pPr>
              <a:buFontTx/>
              <a:buChar char="-"/>
            </a:pPr>
            <a:r>
              <a:rPr lang="it-IT" sz="3600" dirty="0" smtClean="0">
                <a:latin typeface="Times New Roman" panose="02020603050405020304" pitchFamily="18" charset="0"/>
                <a:cs typeface="Times New Roman" panose="02020603050405020304" pitchFamily="18" charset="0"/>
              </a:rPr>
              <a:t>rilascia </a:t>
            </a:r>
            <a:r>
              <a:rPr lang="it-IT" sz="3600" dirty="0" smtClean="0">
                <a:latin typeface="Times New Roman" panose="02020603050405020304" pitchFamily="18" charset="0"/>
                <a:cs typeface="Times New Roman" panose="02020603050405020304" pitchFamily="18" charset="0"/>
              </a:rPr>
              <a:t>un documento che certifica la richiesta e la data dell’appuntamento per la verbalizzazione</a:t>
            </a:r>
            <a:r>
              <a:rPr lang="it-IT" dirty="0" smtClean="0"/>
              <a:t>.</a:t>
            </a:r>
          </a:p>
          <a:p>
            <a:endParaRPr lang="it-IT" dirty="0"/>
          </a:p>
        </p:txBody>
      </p:sp>
    </p:spTree>
    <p:extLst>
      <p:ext uri="{BB962C8B-B14F-4D97-AF65-F5344CB8AC3E}">
        <p14:creationId xmlns:p14="http://schemas.microsoft.com/office/powerpoint/2010/main" val="4127126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Il modello C 3</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indent="0">
              <a:buNone/>
            </a:pPr>
            <a:r>
              <a:rPr lang="it-IT" dirty="0" smtClean="0">
                <a:latin typeface="Times New Roman" panose="02020603050405020304" pitchFamily="18" charset="0"/>
                <a:cs typeface="Times New Roman" panose="02020603050405020304" pitchFamily="18" charset="0"/>
              </a:rPr>
              <a:t>La domanda sarà verbalizzata dai funzionari di polizia utilizzando un </a:t>
            </a:r>
            <a:r>
              <a:rPr lang="it-IT" dirty="0" smtClean="0">
                <a:latin typeface="Times New Roman" panose="02020603050405020304" pitchFamily="18" charset="0"/>
                <a:cs typeface="Times New Roman" panose="02020603050405020304" pitchFamily="18" charset="0"/>
                <a:hlinkClick r:id="rId2"/>
              </a:rPr>
              <a:t>modello</a:t>
            </a:r>
            <a:r>
              <a:rPr lang="it-IT" dirty="0" smtClean="0">
                <a:latin typeface="Times New Roman" panose="02020603050405020304" pitchFamily="18" charset="0"/>
                <a:cs typeface="Times New Roman" panose="02020603050405020304" pitchFamily="18" charset="0"/>
              </a:rPr>
              <a:t>, detto </a:t>
            </a:r>
            <a:r>
              <a:rPr lang="it-IT" b="1" dirty="0" smtClean="0">
                <a:latin typeface="Times New Roman" panose="02020603050405020304" pitchFamily="18" charset="0"/>
                <a:cs typeface="Times New Roman" panose="02020603050405020304" pitchFamily="18" charset="0"/>
              </a:rPr>
              <a:t>C3,</a:t>
            </a:r>
            <a:r>
              <a:rPr lang="it-IT" dirty="0" smtClean="0">
                <a:latin typeface="Times New Roman" panose="02020603050405020304" pitchFamily="18" charset="0"/>
                <a:cs typeface="Times New Roman" panose="02020603050405020304" pitchFamily="18" charset="0"/>
              </a:rPr>
              <a:t> che contiene molte informazioni di carattere anagrafico e alcune domande sulle cause che hanno spinto il richiedente ad allontanarsi dal proprio Paese e chiedere protezione. E’ possibile, al momento della richiesta di asilo, consegnare agli atti una memoria scritta, nella propria lingua e/o con una traduzione. </a:t>
            </a:r>
            <a:br>
              <a:rPr lang="it-IT" dirty="0" smtClean="0">
                <a:latin typeface="Times New Roman" panose="02020603050405020304" pitchFamily="18" charset="0"/>
                <a:cs typeface="Times New Roman" panose="02020603050405020304" pitchFamily="18" charset="0"/>
              </a:rPr>
            </a:br>
            <a:r>
              <a:rPr lang="it-IT" dirty="0" smtClean="0">
                <a:latin typeface="Times New Roman" panose="02020603050405020304" pitchFamily="18" charset="0"/>
                <a:cs typeface="Times New Roman" panose="02020603050405020304" pitchFamily="18" charset="0"/>
              </a:rPr>
              <a:t>Devono essere presentati documenti che comprovino quanto dichiarato, se disponibili (articoli di giornale, foto, documenti ufficiali quali denunce o referti medici, ecc.). </a:t>
            </a:r>
            <a:br>
              <a:rPr lang="it-IT" dirty="0" smtClean="0">
                <a:latin typeface="Times New Roman" panose="02020603050405020304" pitchFamily="18" charset="0"/>
                <a:cs typeface="Times New Roman" panose="02020603050405020304" pitchFamily="18" charset="0"/>
              </a:rPr>
            </a:br>
            <a:r>
              <a:rPr lang="it-IT" dirty="0" smtClean="0">
                <a:latin typeface="Times New Roman" panose="02020603050405020304" pitchFamily="18" charset="0"/>
                <a:cs typeface="Times New Roman" panose="02020603050405020304" pitchFamily="18" charset="0"/>
              </a:rPr>
              <a:t>La mancanza di prove non è motivo di esclusione dall’accesso alla procedura. </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964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P</a:t>
            </a:r>
            <a:r>
              <a:rPr lang="it-IT" b="1" dirty="0" smtClean="0">
                <a:latin typeface="Times New Roman" panose="02020603050405020304" pitchFamily="18" charset="0"/>
                <a:cs typeface="Times New Roman" panose="02020603050405020304" pitchFamily="18" charset="0"/>
              </a:rPr>
              <a:t>ermesso di soggiorno per richiesta asilo</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pPr marL="0" indent="0">
              <a:buNone/>
            </a:pPr>
            <a:r>
              <a:rPr lang="it-IT" sz="3200" dirty="0" smtClean="0">
                <a:latin typeface="Times New Roman" panose="02020603050405020304" pitchFamily="18" charset="0"/>
                <a:cs typeface="Times New Roman" panose="02020603050405020304" pitchFamily="18" charset="0"/>
              </a:rPr>
              <a:t>Il rilascio del permesso per richiesta asilo avviene qualora la Questura, dopo avere effettuato accertamenti, abbia verificato che l’Italia è il paese competente ad esaminare la domanda di protezione internazionale e che non sussistono gli estremi per un trattenimento nei CIE o per l’accoglienza nei CARA. </a:t>
            </a:r>
            <a:r>
              <a:rPr lang="it-IT" sz="3200" dirty="0" smtClean="0">
                <a:latin typeface="Times New Roman" panose="02020603050405020304" pitchFamily="18" charset="0"/>
                <a:cs typeface="Times New Roman" panose="02020603050405020304" pitchFamily="18" charset="0"/>
              </a:rPr>
              <a:t>          Il </a:t>
            </a:r>
            <a:r>
              <a:rPr lang="it-IT" sz="3200" dirty="0" smtClean="0">
                <a:latin typeface="Times New Roman" panose="02020603050405020304" pitchFamily="18" charset="0"/>
                <a:cs typeface="Times New Roman" panose="02020603050405020304" pitchFamily="18" charset="0"/>
              </a:rPr>
              <a:t>Prefetto stabilisce un luogo di residenza o un’area geografica dove i richiedenti possono muoversi</a:t>
            </a:r>
            <a:r>
              <a:rPr lang="it-IT" dirty="0" smtClean="0"/>
              <a:t>.</a:t>
            </a:r>
            <a:endParaRPr lang="it-IT" dirty="0"/>
          </a:p>
        </p:txBody>
      </p:sp>
    </p:spTree>
    <p:extLst>
      <p:ext uri="{BB962C8B-B14F-4D97-AF65-F5344CB8AC3E}">
        <p14:creationId xmlns:p14="http://schemas.microsoft.com/office/powerpoint/2010/main" val="2386624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latin typeface="Times New Roman" panose="02020603050405020304" pitchFamily="18" charset="0"/>
                <a:cs typeface="Times New Roman" panose="02020603050405020304" pitchFamily="18" charset="0"/>
              </a:rPr>
              <a:t>Quali sono gli </a:t>
            </a:r>
            <a:r>
              <a:rPr lang="it-IT" b="1" dirty="0" smtClean="0">
                <a:latin typeface="Times New Roman" panose="02020603050405020304" pitchFamily="18" charset="0"/>
                <a:cs typeface="Times New Roman" panose="02020603050405020304" pitchFamily="18" charset="0"/>
              </a:rPr>
              <a:t>esiti possibili </a:t>
            </a:r>
            <a:r>
              <a:rPr lang="it-IT" dirty="0" smtClean="0">
                <a:latin typeface="Times New Roman" panose="02020603050405020304" pitchFamily="18" charset="0"/>
                <a:cs typeface="Times New Roman" panose="02020603050405020304" pitchFamily="18" charset="0"/>
              </a:rPr>
              <a:t>dell’audizione presso la Commissione Territoriale?</a:t>
            </a:r>
            <a:r>
              <a:rPr lang="it-IT" b="1" dirty="0" smtClean="0">
                <a:latin typeface="Times New Roman" panose="02020603050405020304" pitchFamily="18" charset="0"/>
                <a:cs typeface="Times New Roman" panose="02020603050405020304" pitchFamily="18" charset="0"/>
              </a:rPr>
              <a:t/>
            </a:r>
            <a:br>
              <a:rPr lang="it-IT" b="1" dirty="0" smtClean="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lnSpcReduction="10000"/>
          </a:bodyPr>
          <a:lstStyle/>
          <a:p>
            <a:pPr marL="0" indent="0">
              <a:buNone/>
            </a:pPr>
            <a:r>
              <a:rPr lang="it-IT" dirty="0" smtClean="0">
                <a:latin typeface="Times New Roman" panose="02020603050405020304" pitchFamily="18" charset="0"/>
                <a:cs typeface="Times New Roman" panose="02020603050405020304" pitchFamily="18" charset="0"/>
              </a:rPr>
              <a:t>La Commissione Territoriale può riconoscere:</a:t>
            </a:r>
          </a:p>
          <a:p>
            <a:pPr marL="514350" indent="-514350">
              <a:buAutoNum type="arabicParenR"/>
            </a:pPr>
            <a:r>
              <a:rPr lang="it-IT" b="1" dirty="0" smtClean="0">
                <a:latin typeface="Times New Roman" panose="02020603050405020304" pitchFamily="18" charset="0"/>
                <a:cs typeface="Times New Roman" panose="02020603050405020304" pitchFamily="18" charset="0"/>
              </a:rPr>
              <a:t>protezione internazionale</a:t>
            </a:r>
            <a:r>
              <a:rPr lang="it-IT" dirty="0" smtClean="0">
                <a:latin typeface="Times New Roman" panose="02020603050405020304" pitchFamily="18" charset="0"/>
                <a:cs typeface="Times New Roman" panose="02020603050405020304" pitchFamily="18" charset="0"/>
              </a:rPr>
              <a:t>,</a:t>
            </a:r>
            <a:r>
              <a:rPr lang="it-IT" b="1" dirty="0" smtClean="0">
                <a:latin typeface="Times New Roman" panose="02020603050405020304" pitchFamily="18" charset="0"/>
                <a:cs typeface="Times New Roman" panose="02020603050405020304" pitchFamily="18" charset="0"/>
              </a:rPr>
              <a:t> </a:t>
            </a:r>
          </a:p>
          <a:p>
            <a:pPr marL="514350" indent="-514350">
              <a:buAutoNum type="arabicParenR"/>
            </a:pPr>
            <a:r>
              <a:rPr lang="it-IT" b="1" dirty="0" smtClean="0">
                <a:latin typeface="Times New Roman" panose="02020603050405020304" pitchFamily="18" charset="0"/>
                <a:cs typeface="Times New Roman" panose="02020603050405020304" pitchFamily="18" charset="0"/>
              </a:rPr>
              <a:t>protezione sussidiaria,</a:t>
            </a:r>
            <a:r>
              <a:rPr lang="it-IT" dirty="0" smtClean="0">
                <a:latin typeface="Times New Roman" panose="02020603050405020304" pitchFamily="18" charset="0"/>
                <a:cs typeface="Times New Roman" panose="02020603050405020304" pitchFamily="18" charset="0"/>
              </a:rPr>
              <a:t> </a:t>
            </a:r>
          </a:p>
          <a:p>
            <a:pPr marL="514350" indent="-514350">
              <a:buAutoNum type="arabicParenR"/>
            </a:pPr>
            <a:r>
              <a:rPr lang="it-IT" dirty="0" smtClean="0">
                <a:latin typeface="Times New Roman" panose="02020603050405020304" pitchFamily="18" charset="0"/>
                <a:cs typeface="Times New Roman" panose="02020603050405020304" pitchFamily="18" charset="0"/>
              </a:rPr>
              <a:t>per motivi non riconducibili alla sicurezza della persona ma per gravi motivi umanitari, può chiedere alla Questura il rilascio di un </a:t>
            </a:r>
            <a:r>
              <a:rPr lang="it-IT" b="1" dirty="0" smtClean="0">
                <a:latin typeface="Times New Roman" panose="02020603050405020304" pitchFamily="18" charset="0"/>
                <a:cs typeface="Times New Roman" panose="02020603050405020304" pitchFamily="18" charset="0"/>
              </a:rPr>
              <a:t>permesso di soggiorno per motivi umanitari; </a:t>
            </a:r>
          </a:p>
          <a:p>
            <a:pPr marL="514350" indent="-514350">
              <a:buAutoNum type="arabicParenR"/>
            </a:pPr>
            <a:r>
              <a:rPr lang="it-IT" b="1" dirty="0" smtClean="0">
                <a:latin typeface="Times New Roman" panose="02020603050405020304" pitchFamily="18" charset="0"/>
                <a:cs typeface="Times New Roman" panose="02020603050405020304" pitchFamily="18" charset="0"/>
              </a:rPr>
              <a:t>non riconoscere alcuna forma di protezione</a:t>
            </a:r>
            <a:r>
              <a:rPr lang="it-IT" dirty="0" smtClean="0">
                <a:latin typeface="Times New Roman" panose="02020603050405020304" pitchFamily="18" charset="0"/>
                <a:cs typeface="Times New Roman" panose="02020603050405020304" pitchFamily="18" charset="0"/>
              </a:rPr>
              <a:t>, </a:t>
            </a:r>
          </a:p>
          <a:p>
            <a:pPr marL="514350" indent="-514350">
              <a:buAutoNum type="arabicParenR"/>
            </a:pPr>
            <a:r>
              <a:rPr lang="it-IT" b="1" dirty="0" smtClean="0">
                <a:latin typeface="Times New Roman" panose="02020603050405020304" pitchFamily="18" charset="0"/>
                <a:cs typeface="Times New Roman" panose="02020603050405020304" pitchFamily="18" charset="0"/>
              </a:rPr>
              <a:t>rigettare </a:t>
            </a:r>
            <a:r>
              <a:rPr lang="it-IT" dirty="0" smtClean="0">
                <a:latin typeface="Times New Roman" panose="02020603050405020304" pitchFamily="18" charset="0"/>
                <a:cs typeface="Times New Roman" panose="02020603050405020304" pitchFamily="18" charset="0"/>
              </a:rPr>
              <a:t>la domanda per manifesta infondatezza, </a:t>
            </a:r>
          </a:p>
          <a:p>
            <a:pPr marL="514350" indent="-514350">
              <a:buAutoNum type="arabicParenR"/>
            </a:pPr>
            <a:r>
              <a:rPr lang="it-IT" dirty="0" smtClean="0">
                <a:latin typeface="Times New Roman" panose="02020603050405020304" pitchFamily="18" charset="0"/>
                <a:cs typeface="Times New Roman" panose="02020603050405020304" pitchFamily="18" charset="0"/>
              </a:rPr>
              <a:t>valutare la domanda </a:t>
            </a:r>
            <a:r>
              <a:rPr lang="it-IT" b="1" dirty="0" smtClean="0">
                <a:latin typeface="Times New Roman" panose="02020603050405020304" pitchFamily="18" charset="0"/>
                <a:cs typeface="Times New Roman" panose="02020603050405020304" pitchFamily="18" charset="0"/>
              </a:rPr>
              <a:t>inammissibile</a:t>
            </a:r>
            <a:r>
              <a:rPr lang="it-IT" dirty="0" smtClean="0">
                <a:latin typeface="Times New Roman" panose="02020603050405020304" pitchFamily="18" charset="0"/>
                <a:cs typeface="Times New Roman" panose="02020603050405020304" pitchFamily="18" charset="0"/>
              </a:rPr>
              <a:t> (qualora sia già stata esaminata da altro Paese europeo)</a:t>
            </a:r>
          </a:p>
          <a:p>
            <a:endParaRPr lang="it-IT" dirty="0"/>
          </a:p>
        </p:txBody>
      </p:sp>
    </p:spTree>
    <p:extLst>
      <p:ext uri="{BB962C8B-B14F-4D97-AF65-F5344CB8AC3E}">
        <p14:creationId xmlns:p14="http://schemas.microsoft.com/office/powerpoint/2010/main" val="3116417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dirty="0">
                <a:latin typeface="Times New Roman" panose="02020603050405020304" pitchFamily="18" charset="0"/>
                <a:cs typeface="Times New Roman" panose="02020603050405020304" pitchFamily="18" charset="0"/>
              </a:rPr>
              <a:t>R</a:t>
            </a:r>
            <a:r>
              <a:rPr kumimoji="0" lang="it-IT" altLang="it-IT"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iconoscimento dello </a:t>
            </a:r>
            <a:r>
              <a:rPr kumimoji="0" lang="it-IT" altLang="it-IT"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status di rifugiato</a:t>
            </a:r>
            <a:r>
              <a:rPr kumimoji="0" lang="it-IT" altLang="it-IT"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lvl="0" indent="0" eaLnBrk="0" fontAlgn="base" hangingPunct="0">
              <a:lnSpc>
                <a:spcPct val="100000"/>
              </a:lnSpc>
              <a:spcBef>
                <a:spcPct val="0"/>
              </a:spcBef>
              <a:spcAft>
                <a:spcPct val="0"/>
              </a:spcAft>
              <a:buNone/>
            </a:pPr>
            <a:r>
              <a:rPr lang="it-IT" altLang="it-IT" sz="2000" dirty="0">
                <a:latin typeface="Times New Roman" panose="02020603050405020304" pitchFamily="18" charset="0"/>
                <a:cs typeface="Times New Roman" panose="02020603050405020304" pitchFamily="18" charset="0"/>
              </a:rPr>
              <a:t>C</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onsente:</a:t>
            </a:r>
          </a:p>
          <a:p>
            <a:pPr marL="0" lvl="0" indent="0" eaLnBrk="0" fontAlgn="base" hangingPunct="0">
              <a:lnSpc>
                <a:spcPct val="100000"/>
              </a:lnSpc>
              <a:spcBef>
                <a:spcPct val="0"/>
              </a:spcBef>
              <a:spcAft>
                <a:spcPct val="0"/>
              </a:spcAft>
              <a:buNone/>
            </a:pP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il rilascio di un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permesso di soggiorno</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per asilo politico della durata di 5 anni;</a:t>
            </a:r>
          </a:p>
          <a:p>
            <a:pPr marL="0" lvl="0" indent="0" eaLnBrk="0" fontAlgn="base" hangingPunct="0">
              <a:lnSpc>
                <a:spcPct val="100000"/>
              </a:lnSpc>
              <a:spcBef>
                <a:spcPct val="0"/>
              </a:spcBef>
              <a:spcAft>
                <a:spcPct val="0"/>
              </a:spcAft>
              <a:buNone/>
            </a:pP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il rilascio del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titolo di viaggio per rifugiati</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per potersi recare all’estero (ma MAI nel Paese</a:t>
            </a:r>
            <a:r>
              <a:rPr kumimoji="0" lang="it-IT" altLang="it-IT" sz="2000" b="0"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di    provenienza o per il quale si è richiesto lo status)</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il rilascio del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tesserino di rifugiato</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che consente ulteriori rinnovi e pratiche;</a:t>
            </a:r>
          </a:p>
          <a:p>
            <a:pPr marL="0" lvl="0" indent="0" eaLnBrk="0" fontAlgn="base" hangingPunct="0">
              <a:lnSpc>
                <a:spcPct val="100000"/>
              </a:lnSpc>
              <a:spcBef>
                <a:spcPct val="0"/>
              </a:spcBef>
              <a:spcAft>
                <a:spcPct val="0"/>
              </a:spcAft>
              <a:buNone/>
            </a:pP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di fare richiesta di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cittadinanza</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per naturalizzazione dopo soli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5 anni</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di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ricongiungere la propria famiglia</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o effettuare una coesione, in base ai requisiti previsti dalla            legge (art.29 bis D.lgs. 286/98), ma senza dimostrare alloggio e reddito, e con facilitazioni per quanto riguarda i documenti attestanti il legame familiare;</a:t>
            </a:r>
          </a:p>
          <a:p>
            <a:pPr marL="0" lvl="0" indent="0" eaLnBrk="0" fontAlgn="base" hangingPunct="0">
              <a:lnSpc>
                <a:spcPct val="100000"/>
              </a:lnSpc>
              <a:spcBef>
                <a:spcPct val="0"/>
              </a:spcBef>
              <a:spcAft>
                <a:spcPct val="0"/>
              </a:spcAft>
              <a:buNone/>
            </a:pP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accesso all’occupazione</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accesso all’istruzione</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it-IT" altLang="it-I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assistenza sanitaria e sociale </a:t>
            </a:r>
            <a:r>
              <a:rPr kumimoji="0" lang="it-IT" altLang="it-I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(invalidità civile, assegno di accompagnamento, assegno di     maternità) a parità coi cittadini italiani</a:t>
            </a:r>
            <a:endParaRPr lang="it-IT" sz="2000" dirty="0">
              <a:latin typeface="Times New Roman" panose="02020603050405020304" pitchFamily="18" charset="0"/>
              <a:cs typeface="Times New Roman" panose="02020603050405020304" pitchFamily="18" charset="0"/>
            </a:endParaRPr>
          </a:p>
        </p:txBody>
      </p:sp>
      <p:sp>
        <p:nvSpPr>
          <p:cNvPr id="5" name="AutoShape 2" descr="-"/>
          <p:cNvSpPr>
            <a:spLocks noChangeAspect="1" noChangeArrowheads="1"/>
          </p:cNvSpPr>
          <p:nvPr/>
        </p:nvSpPr>
        <p:spPr bwMode="auto">
          <a:xfrm>
            <a:off x="155575" y="-869950"/>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6" name="AutoShape 3" descr="-"/>
          <p:cNvSpPr>
            <a:spLocks noChangeAspect="1" noChangeArrowheads="1"/>
          </p:cNvSpPr>
          <p:nvPr/>
        </p:nvSpPr>
        <p:spPr bwMode="auto">
          <a:xfrm>
            <a:off x="155575" y="-595313"/>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7" name="AutoShape 4" descr="-"/>
          <p:cNvSpPr>
            <a:spLocks noChangeAspect="1" noChangeArrowheads="1"/>
          </p:cNvSpPr>
          <p:nvPr/>
        </p:nvSpPr>
        <p:spPr bwMode="auto">
          <a:xfrm>
            <a:off x="155575" y="-320675"/>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8" name="AutoShape 5" descr="-"/>
          <p:cNvSpPr>
            <a:spLocks noChangeAspect="1" noChangeArrowheads="1"/>
          </p:cNvSpPr>
          <p:nvPr/>
        </p:nvSpPr>
        <p:spPr bwMode="auto">
          <a:xfrm>
            <a:off x="155575" y="-46038"/>
            <a:ext cx="47625" cy="76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9" name="AutoShape 6" descr="-"/>
          <p:cNvSpPr>
            <a:spLocks noChangeAspect="1" noChangeArrowheads="1"/>
          </p:cNvSpPr>
          <p:nvPr/>
        </p:nvSpPr>
        <p:spPr bwMode="auto">
          <a:xfrm>
            <a:off x="155575" y="228600"/>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0" name="AutoShape 7" descr="-"/>
          <p:cNvSpPr>
            <a:spLocks noChangeAspect="1" noChangeArrowheads="1"/>
          </p:cNvSpPr>
          <p:nvPr/>
        </p:nvSpPr>
        <p:spPr bwMode="auto">
          <a:xfrm>
            <a:off x="155575" y="777875"/>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AutoShape 8" descr="-"/>
          <p:cNvSpPr>
            <a:spLocks noChangeAspect="1" noChangeArrowheads="1"/>
          </p:cNvSpPr>
          <p:nvPr/>
        </p:nvSpPr>
        <p:spPr bwMode="auto">
          <a:xfrm>
            <a:off x="155575" y="1052513"/>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2" name="AutoShape 9" descr="-"/>
          <p:cNvSpPr>
            <a:spLocks noChangeAspect="1" noChangeArrowheads="1"/>
          </p:cNvSpPr>
          <p:nvPr/>
        </p:nvSpPr>
        <p:spPr bwMode="auto">
          <a:xfrm>
            <a:off x="155575" y="1327150"/>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Tree>
    <p:extLst>
      <p:ext uri="{BB962C8B-B14F-4D97-AF65-F5344CB8AC3E}">
        <p14:creationId xmlns:p14="http://schemas.microsoft.com/office/powerpoint/2010/main" val="1189877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AutoShape 3"/>
          <p:cNvSpPr>
            <a:spLocks noChangeArrowheads="1"/>
          </p:cNvSpPr>
          <p:nvPr/>
        </p:nvSpPr>
        <p:spPr bwMode="auto">
          <a:xfrm>
            <a:off x="1919288" y="760781"/>
            <a:ext cx="3022600" cy="940653"/>
          </a:xfrm>
          <a:prstGeom prst="cube">
            <a:avLst>
              <a:gd name="adj" fmla="val 25000"/>
            </a:avLst>
          </a:prstGeom>
          <a:solidFill>
            <a:schemeClr val="bg1"/>
          </a:solidFill>
          <a:ln w="1651">
            <a:solidFill>
              <a:srgbClr val="003366"/>
            </a:solidFill>
            <a:miter lim="800000"/>
            <a:headEnd/>
            <a:tailEnd/>
          </a:ln>
        </p:spPr>
        <p:txBody>
          <a:bodyPr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eaLnBrk="1" hangingPunct="1">
              <a:spcBef>
                <a:spcPct val="50000"/>
              </a:spcBef>
              <a:buFont typeface="Wingdings" panose="05000000000000000000" pitchFamily="2" charset="2"/>
              <a:buNone/>
            </a:pPr>
            <a:r>
              <a:rPr lang="it-IT" altLang="it-IT" sz="2000" b="1" dirty="0" smtClean="0">
                <a:latin typeface="Bodoni MT" panose="02070603080606020203" pitchFamily="18" charset="0"/>
              </a:rPr>
              <a:t>Periodo dal 1/7/2014 </a:t>
            </a:r>
            <a:r>
              <a:rPr lang="it-IT" altLang="it-IT" sz="2000" b="1" dirty="0">
                <a:latin typeface="Bodoni MT" panose="02070603080606020203" pitchFamily="18" charset="0"/>
              </a:rPr>
              <a:t>al </a:t>
            </a:r>
            <a:r>
              <a:rPr lang="it-IT" altLang="it-IT" sz="2000" b="1" dirty="0" smtClean="0">
                <a:latin typeface="Bodoni MT" panose="02070603080606020203" pitchFamily="18" charset="0"/>
              </a:rPr>
              <a:t>5/11/2017</a:t>
            </a:r>
            <a:endParaRPr lang="it-IT" altLang="it-IT" sz="2000" b="1" dirty="0">
              <a:solidFill>
                <a:srgbClr val="004E75"/>
              </a:solidFill>
              <a:latin typeface="Bodoni MT" panose="02070603080606020203" pitchFamily="18" charset="0"/>
            </a:endParaRPr>
          </a:p>
        </p:txBody>
      </p:sp>
      <p:sp>
        <p:nvSpPr>
          <p:cNvPr id="10244" name="Rectangle 4"/>
          <p:cNvSpPr>
            <a:spLocks noChangeArrowheads="1"/>
          </p:cNvSpPr>
          <p:nvPr/>
        </p:nvSpPr>
        <p:spPr bwMode="auto">
          <a:xfrm>
            <a:off x="5978525" y="3260725"/>
            <a:ext cx="234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001" cap="rnd" algn="ctr">
                <a:solidFill>
                  <a:srgbClr val="000000"/>
                </a:solidFill>
                <a:prstDash val="sysDot"/>
                <a:miter lim="800000"/>
                <a:headEnd/>
                <a:tailEnd/>
              </a14:hiddenLine>
            </a:ext>
          </a:extLst>
        </p:spPr>
        <p:txBody>
          <a:bodyPr wrap="none">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eaLnBrk="1" hangingPunct="1">
              <a:spcBef>
                <a:spcPct val="50000"/>
              </a:spcBef>
              <a:buFont typeface="Wingdings" panose="05000000000000000000" pitchFamily="2" charset="2"/>
              <a:buNone/>
            </a:pPr>
            <a:r>
              <a:rPr lang="it-IT" altLang="it-IT" sz="1600" b="1">
                <a:solidFill>
                  <a:schemeClr val="bg1"/>
                </a:solidFill>
                <a:latin typeface="Bodoni MT" panose="02070603080606020203" pitchFamily="18" charset="0"/>
              </a:rPr>
              <a:t> </a:t>
            </a:r>
          </a:p>
        </p:txBody>
      </p:sp>
      <p:sp>
        <p:nvSpPr>
          <p:cNvPr id="10245" name="Rectangle 5"/>
          <p:cNvSpPr>
            <a:spLocks noChangeArrowheads="1"/>
          </p:cNvSpPr>
          <p:nvPr/>
        </p:nvSpPr>
        <p:spPr bwMode="auto">
          <a:xfrm>
            <a:off x="5978525" y="3260725"/>
            <a:ext cx="234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001" cap="rnd" algn="ctr">
                <a:solidFill>
                  <a:srgbClr val="000000"/>
                </a:solidFill>
                <a:prstDash val="sysDot"/>
                <a:miter lim="800000"/>
                <a:headEnd/>
                <a:tailEnd/>
              </a14:hiddenLine>
            </a:ext>
          </a:extLst>
        </p:spPr>
        <p:txBody>
          <a:bodyPr wrap="none">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eaLnBrk="1" hangingPunct="1">
              <a:spcBef>
                <a:spcPct val="50000"/>
              </a:spcBef>
              <a:buFont typeface="Wingdings" panose="05000000000000000000" pitchFamily="2" charset="2"/>
              <a:buNone/>
            </a:pPr>
            <a:r>
              <a:rPr lang="it-IT" altLang="it-IT" sz="1600" b="1">
                <a:solidFill>
                  <a:schemeClr val="bg1"/>
                </a:solidFill>
                <a:latin typeface="Bodoni MT" panose="02070603080606020203" pitchFamily="18" charset="0"/>
              </a:rPr>
              <a:t> </a:t>
            </a:r>
          </a:p>
        </p:txBody>
      </p:sp>
      <p:graphicFrame>
        <p:nvGraphicFramePr>
          <p:cNvPr id="25664" name="Group 64"/>
          <p:cNvGraphicFramePr>
            <a:graphicFrameLocks noGrp="1"/>
          </p:cNvGraphicFramePr>
          <p:nvPr>
            <p:ph/>
            <p:extLst>
              <p:ext uri="{D42A27DB-BD31-4B8C-83A1-F6EECF244321}">
                <p14:modId xmlns:p14="http://schemas.microsoft.com/office/powerpoint/2010/main" val="3862133811"/>
              </p:ext>
            </p:extLst>
          </p:nvPr>
        </p:nvGraphicFramePr>
        <p:xfrm>
          <a:off x="1774826" y="1700214"/>
          <a:ext cx="4969247" cy="4876800"/>
        </p:xfrm>
        <a:graphic>
          <a:graphicData uri="http://schemas.openxmlformats.org/drawingml/2006/table">
            <a:tbl>
              <a:tblPr/>
              <a:tblGrid>
                <a:gridCol w="3549707"/>
                <a:gridCol w="1419540"/>
              </a:tblGrid>
              <a:tr h="304800">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rgbClr val="FFFF00"/>
                          </a:solidFill>
                          <a:effectLst/>
                          <a:latin typeface="Bodoni MT" panose="02070603080606020203" pitchFamily="18" charset="0"/>
                          <a:cs typeface="Arial" panose="020B0604020202020204" pitchFamily="34" charset="0"/>
                        </a:rPr>
                        <a:t>Totale sbarchi</a:t>
                      </a:r>
                      <a:endParaRPr kumimoji="0" lang="it-IT" altLang="it-IT" sz="1400" b="0" i="0" u="none" strike="noStrike" cap="none" normalizeH="0" baseline="0" dirty="0" smtClean="0">
                        <a:ln>
                          <a:noFill/>
                        </a:ln>
                        <a:solidFill>
                          <a:srgbClr val="FFFF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00"/>
                    </a:solid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rgbClr val="FFFF00"/>
                          </a:solidFill>
                          <a:effectLst/>
                          <a:latin typeface="Bodoni MT" panose="02070603080606020203" pitchFamily="18" charset="0"/>
                          <a:cs typeface="Arial" panose="020B0604020202020204" pitchFamily="34" charset="0"/>
                        </a:rPr>
                        <a:t>NR. 23</a:t>
                      </a:r>
                      <a:endParaRPr kumimoji="0" lang="it-IT" altLang="it-IT" sz="1400" b="0" i="0" u="none" strike="noStrike" cap="none" normalizeH="0" baseline="0" dirty="0" smtClean="0">
                        <a:ln>
                          <a:noFill/>
                        </a:ln>
                        <a:solidFill>
                          <a:srgbClr val="FFFF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00"/>
                    </a:solidFill>
                  </a:tcPr>
                </a:tc>
              </a:tr>
              <a:tr h="304800">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Bodoni MT" panose="02070603080606020203" pitchFamily="18" charset="0"/>
                          <a:cs typeface="Arial" panose="020B0604020202020204" pitchFamily="34" charset="0"/>
                        </a:rPr>
                        <a:t>Totale Migranti </a:t>
                      </a: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16.319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Bodoni MT" panose="02070603080606020203" pitchFamily="18" charset="0"/>
                          <a:cs typeface="Arial" panose="020B0604020202020204" pitchFamily="34" charset="0"/>
                        </a:rPr>
                        <a:t>Minori non accompagnati</a:t>
                      </a: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394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Bodoni MT" panose="02070603080606020203" pitchFamily="18" charset="0"/>
                          <a:cs typeface="Arial" panose="020B0604020202020204" pitchFamily="34" charset="0"/>
                        </a:rPr>
                        <a:t>Salme (donne)</a:t>
                      </a: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Bodoni MT" panose="02070603080606020203" pitchFamily="18" charset="0"/>
                          <a:cs typeface="Arial" panose="020B0604020202020204" pitchFamily="34" charset="0"/>
                        </a:rPr>
                        <a:t>Affetti da scabbia</a:t>
                      </a: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498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Bodoni MT" panose="02070603080606020203" pitchFamily="18" charset="0"/>
                          <a:cs typeface="Arial" panose="020B0604020202020204" pitchFamily="34" charset="0"/>
                        </a:rPr>
                        <a:t>Ricoverati per patologie varie c/o Ospedali della Provincia</a:t>
                      </a: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168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Bodoni MT" panose="02070603080606020203" pitchFamily="18" charset="0"/>
                          <a:cs typeface="Arial" panose="020B0604020202020204" pitchFamily="34" charset="0"/>
                        </a:rPr>
                        <a:t>Totale migranti accolti nella Provincia </a:t>
                      </a: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2.523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Sbarco del 14/7/2017-Oltre i numerosi ricoveri presso i nosocomi del salernitano, alcuni richiedenti, in particolare nuclei familiari con bambini, donne, migranti in stato di gravidanza, venivano sistemati nell'</a:t>
                      </a:r>
                      <a:r>
                        <a:rPr kumimoji="0" lang="it-IT" altLang="it-IT" sz="1400" b="0" i="1" u="none" strike="noStrike" cap="none" normalizeH="0" baseline="0" dirty="0" err="1" smtClean="0">
                          <a:ln>
                            <a:noFill/>
                          </a:ln>
                          <a:solidFill>
                            <a:schemeClr val="tx1"/>
                          </a:solidFill>
                          <a:effectLst/>
                          <a:latin typeface="Arial" panose="020B0604020202020204" pitchFamily="34" charset="0"/>
                        </a:rPr>
                        <a:t>hub</a:t>
                      </a:r>
                      <a:r>
                        <a:rPr kumimoji="0" lang="it-IT" altLang="it-IT" sz="1400" b="0" i="0" u="none" strike="noStrike" cap="none" normalizeH="0" baseline="0" dirty="0" smtClean="0">
                          <a:ln>
                            <a:noFill/>
                          </a:ln>
                          <a:solidFill>
                            <a:schemeClr val="tx1"/>
                          </a:solidFill>
                          <a:effectLst/>
                          <a:latin typeface="Arial" panose="020B0604020202020204" pitchFamily="34" charset="0"/>
                        </a:rPr>
                        <a:t> di Battipaglia (Sa)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Inoltre, tra gli 834 migranti  giunti in data 16/9/2014, si è aggiunto il piccolo siriano nato nella serata c/o l'Ospedale San Giovanni di Dio e Ruggì d'Aragona di Salerno</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lvl1pPr algn="l"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lgn="l"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algn="l" eaLnBrk="0" hangingPunct="0">
                        <a:spcBef>
                          <a:spcPct val="20000"/>
                        </a:spcBef>
                        <a:buClr>
                          <a:schemeClr val="accent2"/>
                        </a:buClr>
                        <a:defRPr sz="2000">
                          <a:solidFill>
                            <a:schemeClr val="tx1"/>
                          </a:solidFill>
                          <a:latin typeface="Arial" panose="020B0604020202020204" pitchFamily="34" charset="0"/>
                        </a:defRPr>
                      </a:lvl3pPr>
                      <a:lvl4pPr marL="1600200" indent="-228600" algn="l"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algn="l"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it-IT" altLang="it-IT" sz="1400" b="1" i="0" u="none" strike="noStrike" cap="none" normalizeH="0" baseline="0" dirty="0" smtClean="0">
                        <a:ln>
                          <a:noFill/>
                        </a:ln>
                        <a:solidFill>
                          <a:srgbClr val="FFCC66"/>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bl>
          </a:graphicData>
        </a:graphic>
      </p:graphicFrame>
      <p:sp>
        <p:nvSpPr>
          <p:cNvPr id="661548" name="Rectangle 44"/>
          <p:cNvSpPr>
            <a:spLocks noChangeArrowheads="1"/>
          </p:cNvSpPr>
          <p:nvPr/>
        </p:nvSpPr>
        <p:spPr bwMode="auto">
          <a:xfrm>
            <a:off x="1138147" y="206468"/>
            <a:ext cx="8012113" cy="431800"/>
          </a:xfrm>
          <a:prstGeom prst="rect">
            <a:avLst/>
          </a:prstGeom>
          <a:gradFill rotWithShape="0">
            <a:gsLst>
              <a:gs pos="0">
                <a:srgbClr val="6D8193"/>
              </a:gs>
              <a:gs pos="100000">
                <a:srgbClr val="004E75"/>
              </a:gs>
            </a:gsLst>
            <a:lin ang="0" scaled="1"/>
          </a:gradFill>
          <a:ln w="19050">
            <a:noFill/>
            <a:miter lim="800000"/>
            <a:headEnd/>
            <a:tailEnd/>
          </a:ln>
          <a:effectLst>
            <a:outerShdw dist="99190" dir="2388334" algn="ctr" rotWithShape="0">
              <a:schemeClr val="bg2"/>
            </a:outerShdw>
          </a:effectLst>
        </p:spPr>
        <p:txBody>
          <a:bodyPr anchor="b"/>
          <a:lstStyle>
            <a:lvl1pPr eaLnBrk="0" hangingPunct="0">
              <a:defRPr>
                <a:solidFill>
                  <a:schemeClr val="tx1"/>
                </a:solidFill>
                <a:latin typeface="Arial Black" panose="020B0A04020102020204" pitchFamily="34" charset="0"/>
              </a:defRPr>
            </a:lvl1pPr>
            <a:lvl2pPr marL="742950" indent="-285750" eaLnBrk="0" hangingPunct="0">
              <a:defRPr>
                <a:solidFill>
                  <a:schemeClr val="tx1"/>
                </a:solidFill>
                <a:latin typeface="Arial Black" panose="020B0A04020102020204" pitchFamily="34" charset="0"/>
              </a:defRPr>
            </a:lvl2pPr>
            <a:lvl3pPr marL="1143000" indent="-228600" eaLnBrk="0" hangingPunct="0">
              <a:defRPr>
                <a:solidFill>
                  <a:schemeClr val="tx1"/>
                </a:solidFill>
                <a:latin typeface="Arial Black" panose="020B0A04020102020204" pitchFamily="34" charset="0"/>
              </a:defRPr>
            </a:lvl3pPr>
            <a:lvl4pPr marL="1600200" indent="-228600" eaLnBrk="0" hangingPunct="0">
              <a:defRPr>
                <a:solidFill>
                  <a:schemeClr val="tx1"/>
                </a:solidFill>
                <a:latin typeface="Arial Black" panose="020B0A04020102020204" pitchFamily="34" charset="0"/>
              </a:defRPr>
            </a:lvl4pPr>
            <a:lvl5pPr marL="2057400" indent="-228600" eaLnBrk="0" hangingPunct="0">
              <a:defRPr>
                <a:solidFill>
                  <a:schemeClr val="tx1"/>
                </a:solidFill>
                <a:latin typeface="Arial Black" panose="020B0A04020102020204" pitchFamily="34" charset="0"/>
              </a:defRPr>
            </a:lvl5pPr>
            <a:lvl6pPr marL="2514600" indent="-228600" algn="ctr" eaLnBrk="0" fontAlgn="base" hangingPunct="0">
              <a:spcBef>
                <a:spcPct val="0"/>
              </a:spcBef>
              <a:spcAft>
                <a:spcPct val="0"/>
              </a:spcAft>
              <a:defRPr>
                <a:solidFill>
                  <a:schemeClr val="tx1"/>
                </a:solidFill>
                <a:latin typeface="Arial Black" panose="020B0A04020102020204" pitchFamily="34" charset="0"/>
              </a:defRPr>
            </a:lvl6pPr>
            <a:lvl7pPr marL="2971800" indent="-228600" algn="ctr" eaLnBrk="0" fontAlgn="base" hangingPunct="0">
              <a:spcBef>
                <a:spcPct val="0"/>
              </a:spcBef>
              <a:spcAft>
                <a:spcPct val="0"/>
              </a:spcAft>
              <a:defRPr>
                <a:solidFill>
                  <a:schemeClr val="tx1"/>
                </a:solidFill>
                <a:latin typeface="Arial Black" panose="020B0A04020102020204" pitchFamily="34" charset="0"/>
              </a:defRPr>
            </a:lvl7pPr>
            <a:lvl8pPr marL="3429000" indent="-228600" algn="ctr" eaLnBrk="0" fontAlgn="base" hangingPunct="0">
              <a:spcBef>
                <a:spcPct val="0"/>
              </a:spcBef>
              <a:spcAft>
                <a:spcPct val="0"/>
              </a:spcAft>
              <a:defRPr>
                <a:solidFill>
                  <a:schemeClr val="tx1"/>
                </a:solidFill>
                <a:latin typeface="Arial Black" panose="020B0A04020102020204" pitchFamily="34" charset="0"/>
              </a:defRPr>
            </a:lvl8pPr>
            <a:lvl9pPr marL="3886200" indent="-228600" algn="ctr" eaLnBrk="0" fontAlgn="base" hangingPunct="0">
              <a:spcBef>
                <a:spcPct val="0"/>
              </a:spcBef>
              <a:spcAft>
                <a:spcPct val="0"/>
              </a:spcAft>
              <a:defRPr>
                <a:solidFill>
                  <a:schemeClr val="tx1"/>
                </a:solidFill>
                <a:latin typeface="Arial Black" panose="020B0A04020102020204" pitchFamily="34" charset="0"/>
              </a:defRPr>
            </a:lvl9pPr>
          </a:lstStyle>
          <a:p>
            <a:pPr algn="r" eaLnBrk="1" hangingPunct="1">
              <a:defRPr/>
            </a:pPr>
            <a:r>
              <a:rPr lang="en-US" altLang="it-IT" sz="2400" b="1" i="1" dirty="0">
                <a:solidFill>
                  <a:srgbClr val="F6D49E"/>
                </a:solidFill>
                <a:effectLst>
                  <a:outerShdw blurRad="38100" dist="38100" dir="2700000" algn="tl">
                    <a:srgbClr val="000000"/>
                  </a:outerShdw>
                </a:effectLst>
                <a:latin typeface="Times New Roman" panose="02020603050405020304" pitchFamily="18" charset="0"/>
              </a:rPr>
              <a:t>UFFICIO POLIZIA DI FRONTIERA DI SALERNO</a:t>
            </a:r>
          </a:p>
        </p:txBody>
      </p:sp>
      <p:pic>
        <p:nvPicPr>
          <p:cNvPr id="10279" name="Picture 45" descr="icona_na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7534" y="244216"/>
            <a:ext cx="428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1550" name="Rectangle 46"/>
          <p:cNvSpPr>
            <a:spLocks noChangeArrowheads="1"/>
          </p:cNvSpPr>
          <p:nvPr/>
        </p:nvSpPr>
        <p:spPr bwMode="auto">
          <a:xfrm>
            <a:off x="6898309" y="2178845"/>
            <a:ext cx="6492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cap="rnd" algn="ctr">
                <a:solidFill>
                  <a:srgbClr val="000000"/>
                </a:solidFill>
                <a:miter lim="800000"/>
                <a:headEnd/>
                <a:tailEnd/>
              </a14:hiddenLine>
            </a:ext>
          </a:extLst>
        </p:spPr>
        <p:txBody>
          <a:bodyPr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eaLnBrk="1" hangingPunct="1"/>
            <a:r>
              <a:rPr lang="it-IT" altLang="it-IT" sz="5400" dirty="0" smtClean="0">
                <a:latin typeface="Times New Roman" panose="02020603050405020304" pitchFamily="18" charset="0"/>
              </a:rPr>
              <a:t>} </a:t>
            </a:r>
            <a:endParaRPr lang="it-IT" altLang="it-IT" sz="5400" dirty="0">
              <a:latin typeface="Times New Roman" panose="02020603050405020304" pitchFamily="18" charset="0"/>
            </a:endParaRPr>
          </a:p>
        </p:txBody>
      </p:sp>
      <p:sp>
        <p:nvSpPr>
          <p:cNvPr id="661551" name="Text Box 47"/>
          <p:cNvSpPr txBox="1">
            <a:spLocks noChangeArrowheads="1"/>
          </p:cNvSpPr>
          <p:nvPr/>
        </p:nvSpPr>
        <p:spPr bwMode="auto">
          <a:xfrm>
            <a:off x="8051509" y="177323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cap="rnd" algn="ctr">
                <a:solidFill>
                  <a:srgbClr val="000000"/>
                </a:solidFill>
                <a:miter lim="800000"/>
                <a:headEnd/>
                <a:tailEnd/>
              </a14:hiddenLine>
            </a:ext>
          </a:extLst>
        </p:spPr>
        <p:txBody>
          <a:bodyPr wrap="none">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eaLnBrk="1" hangingPunct="1"/>
            <a:endParaRPr lang="it-IT" altLang="it-IT" b="1" i="1" dirty="0">
              <a:solidFill>
                <a:srgbClr val="FFCC00"/>
              </a:solidFill>
              <a:latin typeface="Times New Roman" panose="02020603050405020304" pitchFamily="18" charset="0"/>
            </a:endParaRPr>
          </a:p>
        </p:txBody>
      </p:sp>
      <p:pic>
        <p:nvPicPr>
          <p:cNvPr id="10282" name="Picture 63" descr="Simbolo Aer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490" y="2349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ella 1"/>
          <p:cNvGraphicFramePr>
            <a:graphicFrameLocks noGrp="1"/>
          </p:cNvGraphicFramePr>
          <p:nvPr>
            <p:extLst>
              <p:ext uri="{D42A27DB-BD31-4B8C-83A1-F6EECF244321}">
                <p14:modId xmlns:p14="http://schemas.microsoft.com/office/powerpoint/2010/main" val="981271560"/>
              </p:ext>
            </p:extLst>
          </p:nvPr>
        </p:nvGraphicFramePr>
        <p:xfrm>
          <a:off x="7324628" y="1700214"/>
          <a:ext cx="4326902" cy="3474720"/>
        </p:xfrm>
        <a:graphic>
          <a:graphicData uri="http://schemas.openxmlformats.org/drawingml/2006/table">
            <a:tbl>
              <a:tblPr firstRow="1" bandRow="1">
                <a:tableStyleId>{5C22544A-7EE6-4342-B048-85BDC9FD1C3A}</a:tableStyleId>
              </a:tblPr>
              <a:tblGrid>
                <a:gridCol w="2480570"/>
                <a:gridCol w="1846332"/>
              </a:tblGrid>
              <a:tr h="16203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Provvedimenti di respingimento adottati</a:t>
                      </a:r>
                      <a:r>
                        <a:rPr lang="it-IT" baseline="0" dirty="0" smtClean="0"/>
                        <a:t> nr 328 con prevalenza </a:t>
                      </a:r>
                      <a:r>
                        <a:rPr lang="it-IT" dirty="0" smtClean="0"/>
                        <a:t>di Nazionalità Marocco ed Egitto</a:t>
                      </a:r>
                    </a:p>
                  </a:txBody>
                  <a:tcPr/>
                </a:tc>
                <a:tc>
                  <a:txBody>
                    <a:bodyPr/>
                    <a:lstStyle/>
                    <a:p>
                      <a:r>
                        <a:rPr lang="it-IT" dirty="0" smtClean="0"/>
                        <a:t>Nr 12 scafisti tratti in arresto</a:t>
                      </a:r>
                    </a:p>
                    <a:p>
                      <a:r>
                        <a:rPr lang="it-IT" dirty="0" smtClean="0"/>
                        <a:t>per</a:t>
                      </a:r>
                      <a:r>
                        <a:rPr lang="it-IT" baseline="0" dirty="0" smtClean="0"/>
                        <a:t> favoreggiamento immigrazione clandestina</a:t>
                      </a:r>
                      <a:endParaRPr lang="it-IT" dirty="0"/>
                    </a:p>
                  </a:txBody>
                  <a:tcPr/>
                </a:tc>
              </a:tr>
              <a:tr h="1364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Provvedimenti di espulsione</a:t>
                      </a:r>
                      <a:r>
                        <a:rPr lang="it-IT" baseline="0" dirty="0" smtClean="0"/>
                        <a:t> ex art. 13/13 D.lgs. 286/98 adottati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baseline="0" dirty="0" smtClean="0"/>
                        <a:t>nr 1</a:t>
                      </a:r>
                      <a:endParaRPr lang="it-IT" dirty="0" smtClean="0"/>
                    </a:p>
                    <a:p>
                      <a:endParaRPr lang="it-IT" dirty="0"/>
                    </a:p>
                  </a:txBody>
                  <a:tcPr/>
                </a:tc>
                <a:tc>
                  <a:txBody>
                    <a:bodyPr/>
                    <a:lstStyle/>
                    <a:p>
                      <a:r>
                        <a:rPr lang="it-IT" dirty="0" smtClean="0"/>
                        <a:t>Nr 1 cittadino marocchino colpito da ordinanza di cattura</a:t>
                      </a:r>
                    </a:p>
                    <a:p>
                      <a:r>
                        <a:rPr lang="it-IT" dirty="0" smtClean="0"/>
                        <a:t>(stupefacenti)</a:t>
                      </a:r>
                      <a:endParaRPr lang="it-IT" dirty="0"/>
                    </a:p>
                  </a:txBody>
                  <a:tcPr/>
                </a:tc>
              </a:tr>
            </a:tbl>
          </a:graphicData>
        </a:graphic>
      </p:graphicFrame>
      <p:pic>
        <p:nvPicPr>
          <p:cNvPr id="13" name="Picture 2" descr="SCUD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13433" y="261145"/>
            <a:ext cx="93662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ella 2"/>
          <p:cNvGraphicFramePr>
            <a:graphicFrameLocks noGrp="1"/>
          </p:cNvGraphicFramePr>
          <p:nvPr>
            <p:extLst>
              <p:ext uri="{D42A27DB-BD31-4B8C-83A1-F6EECF244321}">
                <p14:modId xmlns:p14="http://schemas.microsoft.com/office/powerpoint/2010/main" val="89499812"/>
              </p:ext>
            </p:extLst>
          </p:nvPr>
        </p:nvGraphicFramePr>
        <p:xfrm>
          <a:off x="6762928" y="-1495035"/>
          <a:ext cx="416560" cy="731520"/>
        </p:xfrm>
        <a:graphic>
          <a:graphicData uri="http://schemas.openxmlformats.org/drawingml/2006/table">
            <a:tbl>
              <a:tblPr firstRow="1" bandRow="1">
                <a:tableStyleId>{5C22544A-7EE6-4342-B048-85BDC9FD1C3A}</a:tableStyleId>
              </a:tblPr>
              <a:tblGrid>
                <a:gridCol w="208280"/>
                <a:gridCol w="208280"/>
              </a:tblGrid>
              <a:tr h="148916">
                <a:tc>
                  <a:txBody>
                    <a:bodyPr/>
                    <a:lstStyle/>
                    <a:p>
                      <a:endParaRPr lang="it-IT" dirty="0"/>
                    </a:p>
                  </a:txBody>
                  <a:tcPr/>
                </a:tc>
                <a:tc>
                  <a:txBody>
                    <a:bodyPr/>
                    <a:lstStyle/>
                    <a:p>
                      <a:endParaRPr lang="it-IT" dirty="0"/>
                    </a:p>
                  </a:txBody>
                  <a:tcPr/>
                </a:tc>
              </a:tr>
              <a:tr h="148916">
                <a:tc>
                  <a:txBody>
                    <a:bodyPr/>
                    <a:lstStyle/>
                    <a:p>
                      <a:endParaRPr lang="it-IT" dirty="0"/>
                    </a:p>
                  </a:txBody>
                  <a:tcPr/>
                </a:tc>
                <a:tc>
                  <a:txBody>
                    <a:bodyPr/>
                    <a:lstStyle/>
                    <a:p>
                      <a:endParaRPr lang="it-IT" dirty="0"/>
                    </a:p>
                  </a:txBody>
                  <a:tcPr/>
                </a:tc>
              </a:tr>
            </a:tbl>
          </a:graphicData>
        </a:graphic>
      </p:graphicFrame>
    </p:spTree>
    <p:extLst>
      <p:ext uri="{BB962C8B-B14F-4D97-AF65-F5344CB8AC3E}">
        <p14:creationId xmlns:p14="http://schemas.microsoft.com/office/powerpoint/2010/main" val="40751105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661550"/>
                                        </p:tgtEl>
                                        <p:attrNameLst>
                                          <p:attrName>style.visibility</p:attrName>
                                        </p:attrNameLst>
                                      </p:cBhvr>
                                      <p:to>
                                        <p:strVal val="visible"/>
                                      </p:to>
                                    </p:set>
                                    <p:anim calcmode="lin" valueType="num">
                                      <p:cBhvr additive="base">
                                        <p:cTn id="7" dur="2000" fill="hold"/>
                                        <p:tgtEl>
                                          <p:spTgt spid="661550"/>
                                        </p:tgtEl>
                                        <p:attrNameLst>
                                          <p:attrName>ppt_x</p:attrName>
                                        </p:attrNameLst>
                                      </p:cBhvr>
                                      <p:tavLst>
                                        <p:tav tm="0">
                                          <p:val>
                                            <p:strVal val="1+#ppt_w/2"/>
                                          </p:val>
                                        </p:tav>
                                        <p:tav tm="100000">
                                          <p:val>
                                            <p:strVal val="#ppt_x"/>
                                          </p:val>
                                        </p:tav>
                                      </p:tavLst>
                                    </p:anim>
                                    <p:anim calcmode="lin" valueType="num">
                                      <p:cBhvr additive="base">
                                        <p:cTn id="8" dur="2000" fill="hold"/>
                                        <p:tgtEl>
                                          <p:spTgt spid="66155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nodePh="1">
                                  <p:stCondLst>
                                    <p:cond delay="0"/>
                                  </p:stCondLst>
                                  <p:endCondLst>
                                    <p:cond evt="begin" delay="0">
                                      <p:tn val="9"/>
                                    </p:cond>
                                  </p:endCondLst>
                                  <p:childTnLst>
                                    <p:set>
                                      <p:cBhvr>
                                        <p:cTn id="10" dur="1" fill="hold">
                                          <p:stCondLst>
                                            <p:cond delay="0"/>
                                          </p:stCondLst>
                                        </p:cTn>
                                        <p:tgtEl>
                                          <p:spTgt spid="661551"/>
                                        </p:tgtEl>
                                        <p:attrNameLst>
                                          <p:attrName>style.visibility</p:attrName>
                                        </p:attrNameLst>
                                      </p:cBhvr>
                                      <p:to>
                                        <p:strVal val="visible"/>
                                      </p:to>
                                    </p:set>
                                    <p:anim calcmode="lin" valueType="num">
                                      <p:cBhvr additive="base">
                                        <p:cTn id="11" dur="2000" fill="hold"/>
                                        <p:tgtEl>
                                          <p:spTgt spid="661551"/>
                                        </p:tgtEl>
                                        <p:attrNameLst>
                                          <p:attrName>ppt_x</p:attrName>
                                        </p:attrNameLst>
                                      </p:cBhvr>
                                      <p:tavLst>
                                        <p:tav tm="0">
                                          <p:val>
                                            <p:strVal val="1+#ppt_w/2"/>
                                          </p:val>
                                        </p:tav>
                                        <p:tav tm="100000">
                                          <p:val>
                                            <p:strVal val="#ppt_x"/>
                                          </p:val>
                                        </p:tav>
                                      </p:tavLst>
                                    </p:anim>
                                    <p:anim calcmode="lin" valueType="num">
                                      <p:cBhvr additive="base">
                                        <p:cTn id="12" dur="2000" fill="hold"/>
                                        <p:tgtEl>
                                          <p:spTgt spid="661551"/>
                                        </p:tgtEl>
                                        <p:attrNameLst>
                                          <p:attrName>ppt_y</p:attrName>
                                        </p:attrNameLst>
                                      </p:cBhvr>
                                      <p:tavLst>
                                        <p:tav tm="0">
                                          <p:val>
                                            <p:strVal val="#ppt_y"/>
                                          </p:val>
                                        </p:tav>
                                        <p:tav tm="100000">
                                          <p:val>
                                            <p:strVal val="#ppt_y"/>
                                          </p:val>
                                        </p:tav>
                                      </p:tavLst>
                                    </p:anim>
                                  </p:childTnLst>
                                </p:cTn>
                              </p:par>
                              <p:par>
                                <p:cTn id="13" presetID="23" presetClass="entr" presetSubtype="272"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strVal val="2/3*#ppt_w"/>
                                          </p:val>
                                        </p:tav>
                                        <p:tav tm="100000">
                                          <p:val>
                                            <p:strVal val="#ppt_w"/>
                                          </p:val>
                                        </p:tav>
                                      </p:tavLst>
                                    </p:anim>
                                    <p:anim calcmode="lin" valueType="num">
                                      <p:cBhvr>
                                        <p:cTn id="16" dur="500" fill="hold"/>
                                        <p:tgtEl>
                                          <p:spTgt spid="13"/>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50" grpId="0"/>
      <p:bldP spid="6615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kumimoji="0" lang="it-IT" altLang="it-IT" b="0" i="0" u="none" strike="noStrike" cap="none" normalizeH="0" baseline="0" dirty="0" smtClean="0">
                <a:ln>
                  <a:noFill/>
                </a:ln>
                <a:solidFill>
                  <a:schemeClr val="tx1"/>
                </a:solidFill>
                <a:effectLst/>
                <a:latin typeface="Arial" panose="020B0604020202020204" pitchFamily="34" charset="0"/>
              </a:rPr>
              <a:t/>
            </a:r>
            <a:br>
              <a:rPr kumimoji="0" lang="it-IT" altLang="it-IT" b="0" i="0" u="none" strike="noStrike" cap="none" normalizeH="0" baseline="0" dirty="0" smtClean="0">
                <a:ln>
                  <a:noFill/>
                </a:ln>
                <a:solidFill>
                  <a:schemeClr val="tx1"/>
                </a:solidFill>
                <a:effectLst/>
                <a:latin typeface="Arial" panose="020B0604020202020204" pitchFamily="34"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244338" y="915988"/>
            <a:ext cx="10109462" cy="5260975"/>
          </a:xfrm>
        </p:spPr>
        <p:txBody>
          <a:bodyPr/>
          <a:lstStyle/>
          <a:p>
            <a:pPr marL="0" indent="0">
              <a:buNone/>
            </a:pPr>
            <a:r>
              <a:rPr lang="it-IT" altLang="it-IT" dirty="0">
                <a:latin typeface="Times New Roman" panose="02020603050405020304" pitchFamily="18" charset="0"/>
                <a:cs typeface="Times New Roman" panose="02020603050405020304" pitchFamily="18" charset="0"/>
              </a:rPr>
              <a:t>Riconoscimento della </a:t>
            </a:r>
            <a:r>
              <a:rPr lang="it-IT" altLang="it-IT" b="1" dirty="0">
                <a:latin typeface="Times New Roman" panose="02020603050405020304" pitchFamily="18" charset="0"/>
                <a:cs typeface="Times New Roman" panose="02020603050405020304" pitchFamily="18" charset="0"/>
              </a:rPr>
              <a:t>protezione sussidiaria</a:t>
            </a:r>
            <a:endParaRPr lang="it-IT" dirty="0"/>
          </a:p>
        </p:txBody>
      </p:sp>
      <p:sp>
        <p:nvSpPr>
          <p:cNvPr id="4" name="Rectangle 1"/>
          <p:cNvSpPr>
            <a:spLocks noChangeArrowheads="1"/>
          </p:cNvSpPr>
          <p:nvPr/>
        </p:nvSpPr>
        <p:spPr bwMode="auto">
          <a:xfrm>
            <a:off x="1244338" y="2049374"/>
            <a:ext cx="10047943"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consente: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il rilascio di un </a:t>
            </a:r>
            <a:r>
              <a:rPr kumimoji="0" lang="it-IT" altLang="it-IT" sz="2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permesso di soggiorno</a:t>
            </a: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per protezione sussidiaria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della durata di 5 anni;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il rilascio del </a:t>
            </a:r>
            <a:r>
              <a:rPr kumimoji="0" lang="it-IT" altLang="it-IT" sz="2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titolo di viaggio</a:t>
            </a: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per potersi recare all’estero,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accesso all’occupazione;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accesso all’istruzione;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assistenza sanitaria e sociale (invalidità</a:t>
            </a:r>
            <a:r>
              <a:rPr kumimoji="0" lang="it-IT" altLang="it-IT" sz="2800" b="0"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civile</a:t>
            </a: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assegno di </a:t>
            </a:r>
          </a:p>
          <a:p>
            <a:pPr marL="0" marR="0" lvl="0" indent="0" algn="l" defTabSz="914400" rtl="0" eaLnBrk="0" fontAlgn="base" latinLnBrk="0" hangingPunct="0">
              <a:lnSpc>
                <a:spcPct val="100000"/>
              </a:lnSpc>
              <a:spcBef>
                <a:spcPct val="0"/>
              </a:spcBef>
              <a:spcAft>
                <a:spcPct val="0"/>
              </a:spcAft>
              <a:buClrTx/>
              <a:buSzTx/>
              <a:buFontTx/>
              <a:buNone/>
              <a:tabLst/>
            </a:pPr>
            <a:r>
              <a:rPr lang="it-IT" altLang="it-IT" sz="2800" dirty="0">
                <a:latin typeface="Times New Roman" panose="02020603050405020304" pitchFamily="18" charset="0"/>
                <a:cs typeface="Times New Roman" panose="02020603050405020304" pitchFamily="18" charset="0"/>
              </a:rPr>
              <a:t> </a:t>
            </a:r>
            <a:r>
              <a:rPr lang="it-IT" altLang="it-IT" sz="2800" dirty="0" smtClean="0">
                <a:latin typeface="Times New Roman" panose="02020603050405020304" pitchFamily="18" charset="0"/>
                <a:cs typeface="Times New Roman" panose="02020603050405020304" pitchFamily="18" charset="0"/>
              </a:rPr>
              <a:t>    </a:t>
            </a: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accompagnamento, </a:t>
            </a:r>
          </a:p>
          <a:p>
            <a:pPr marL="0" marR="0" lvl="0" indent="0" algn="l" defTabSz="914400" rtl="0" eaLnBrk="0" fontAlgn="base" latinLnBrk="0" hangingPunct="0">
              <a:lnSpc>
                <a:spcPct val="100000"/>
              </a:lnSpc>
              <a:spcBef>
                <a:spcPct val="0"/>
              </a:spcBef>
              <a:spcAft>
                <a:spcPct val="0"/>
              </a:spcAft>
              <a:buClrTx/>
              <a:buSzTx/>
              <a:buFontTx/>
              <a:buNone/>
              <a:tabLst/>
            </a:pPr>
            <a:r>
              <a:rPr lang="it-IT" altLang="it-IT" sz="2800" dirty="0">
                <a:latin typeface="Times New Roman" panose="02020603050405020304" pitchFamily="18" charset="0"/>
                <a:cs typeface="Times New Roman" panose="02020603050405020304" pitchFamily="18" charset="0"/>
              </a:rPr>
              <a:t> </a:t>
            </a:r>
            <a:r>
              <a:rPr lang="it-IT" altLang="it-IT" sz="2800" dirty="0" smtClean="0">
                <a:latin typeface="Times New Roman" panose="02020603050405020304" pitchFamily="18" charset="0"/>
                <a:cs typeface="Times New Roman" panose="02020603050405020304" pitchFamily="18" charset="0"/>
              </a:rPr>
              <a:t>   </a:t>
            </a:r>
            <a:r>
              <a:rPr kumimoji="0" lang="it-IT" altLang="it-IT"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assegno di maternità) a parità coi cittadini italiani.</a:t>
            </a:r>
          </a:p>
        </p:txBody>
      </p:sp>
      <p:sp>
        <p:nvSpPr>
          <p:cNvPr id="5" name="AutoShape 2" descr="-"/>
          <p:cNvSpPr>
            <a:spLocks noChangeAspect="1" noChangeArrowheads="1"/>
          </p:cNvSpPr>
          <p:nvPr/>
        </p:nvSpPr>
        <p:spPr bwMode="auto">
          <a:xfrm>
            <a:off x="155575" y="-731838"/>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6" name="AutoShape 3" descr="-"/>
          <p:cNvSpPr>
            <a:spLocks noChangeAspect="1" noChangeArrowheads="1"/>
          </p:cNvSpPr>
          <p:nvPr/>
        </p:nvSpPr>
        <p:spPr bwMode="auto">
          <a:xfrm>
            <a:off x="155575" y="-457200"/>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7" name="AutoShape 4" descr="-"/>
          <p:cNvSpPr>
            <a:spLocks noChangeAspect="1" noChangeArrowheads="1"/>
          </p:cNvSpPr>
          <p:nvPr/>
        </p:nvSpPr>
        <p:spPr bwMode="auto">
          <a:xfrm>
            <a:off x="155575" y="92075"/>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8" name="AutoShape 5" descr="-"/>
          <p:cNvSpPr>
            <a:spLocks noChangeAspect="1" noChangeArrowheads="1"/>
          </p:cNvSpPr>
          <p:nvPr/>
        </p:nvSpPr>
        <p:spPr bwMode="auto">
          <a:xfrm>
            <a:off x="155575" y="641350"/>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9" name="AutoShape 6" descr="-"/>
          <p:cNvSpPr>
            <a:spLocks noChangeAspect="1" noChangeArrowheads="1"/>
          </p:cNvSpPr>
          <p:nvPr/>
        </p:nvSpPr>
        <p:spPr bwMode="auto">
          <a:xfrm>
            <a:off x="155575" y="915988"/>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0" name="AutoShape 7" descr="-"/>
          <p:cNvSpPr>
            <a:spLocks noChangeAspect="1" noChangeArrowheads="1"/>
          </p:cNvSpPr>
          <p:nvPr/>
        </p:nvSpPr>
        <p:spPr bwMode="auto">
          <a:xfrm>
            <a:off x="155575" y="1190625"/>
            <a:ext cx="47625" cy="76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Tree>
    <p:extLst>
      <p:ext uri="{BB962C8B-B14F-4D97-AF65-F5344CB8AC3E}">
        <p14:creationId xmlns:p14="http://schemas.microsoft.com/office/powerpoint/2010/main" val="3363488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Times New Roman" panose="02020603050405020304" pitchFamily="18" charset="0"/>
                <a:cs typeface="Times New Roman" panose="02020603050405020304" pitchFamily="18" charset="0"/>
              </a:rPr>
              <a:t>Cosa accade dopo la presentazione della domanda?</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endParaRPr lang="it-IT" b="1" dirty="0" smtClean="0"/>
          </a:p>
          <a:p>
            <a:r>
              <a:rPr lang="it-IT" sz="4000" b="1" dirty="0" smtClean="0">
                <a:latin typeface="Times New Roman" panose="02020603050405020304" pitchFamily="18" charset="0"/>
                <a:cs typeface="Times New Roman" panose="02020603050405020304" pitchFamily="18" charset="0"/>
              </a:rPr>
              <a:t>Accoglienza nei CARA (Centro Accoglienza Richiedenti Asilo)</a:t>
            </a:r>
            <a:endParaRPr lang="it-IT" sz="4000" dirty="0" smtClean="0">
              <a:latin typeface="Times New Roman" panose="02020603050405020304" pitchFamily="18" charset="0"/>
              <a:cs typeface="Times New Roman" panose="02020603050405020304" pitchFamily="18" charset="0"/>
            </a:endParaRPr>
          </a:p>
          <a:p>
            <a:r>
              <a:rPr lang="it-IT" sz="4000" b="1" dirty="0" smtClean="0">
                <a:latin typeface="Times New Roman" panose="02020603050405020304" pitchFamily="18" charset="0"/>
                <a:cs typeface="Times New Roman" panose="02020603050405020304" pitchFamily="18" charset="0"/>
              </a:rPr>
              <a:t>Trattenimento nei CIE (Centri Identificazione ed Espulsione) </a:t>
            </a:r>
            <a:r>
              <a:rPr lang="it-IT" sz="4000" dirty="0" smtClean="0">
                <a:latin typeface="Times New Roman" panose="02020603050405020304" pitchFamily="18" charset="0"/>
                <a:cs typeface="Times New Roman" panose="02020603050405020304" pitchFamily="18" charset="0"/>
              </a:rPr>
              <a:t>in caso di soggetto colpito da provvedimento di espulsione, respingimento o soggetto con precedenti penali.</a:t>
            </a:r>
            <a:endParaRPr lang="it-IT"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181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Times New Roman" panose="02020603050405020304" pitchFamily="18" charset="0"/>
                <a:cs typeface="Times New Roman" panose="02020603050405020304" pitchFamily="18" charset="0"/>
              </a:rPr>
              <a:t>Audizione del richiedente</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r>
              <a:rPr lang="it-IT" b="1" dirty="0" smtClean="0">
                <a:latin typeface="Times New Roman" panose="02020603050405020304" pitchFamily="18" charset="0"/>
                <a:cs typeface="Times New Roman" panose="02020603050405020304" pitchFamily="18" charset="0"/>
              </a:rPr>
              <a:t>l’ esame della domanda</a:t>
            </a:r>
          </a:p>
          <a:p>
            <a:r>
              <a:rPr lang="it-IT" b="1" dirty="0">
                <a:latin typeface="Times New Roman" panose="02020603050405020304" pitchFamily="18" charset="0"/>
                <a:cs typeface="Times New Roman" panose="02020603050405020304" pitchFamily="18" charset="0"/>
              </a:rPr>
              <a:t>r</a:t>
            </a:r>
            <a:r>
              <a:rPr lang="it-IT" b="1" dirty="0" smtClean="0">
                <a:latin typeface="Times New Roman" panose="02020603050405020304" pitchFamily="18" charset="0"/>
                <a:cs typeface="Times New Roman" panose="02020603050405020304" pitchFamily="18" charset="0"/>
              </a:rPr>
              <a:t>iesame: </a:t>
            </a:r>
            <a:r>
              <a:rPr lang="it-IT" dirty="0" smtClean="0">
                <a:latin typeface="Times New Roman" panose="02020603050405020304" pitchFamily="18" charset="0"/>
                <a:cs typeface="Times New Roman" panose="02020603050405020304" pitchFamily="18" charset="0"/>
              </a:rPr>
              <a:t>in caso di esito negativo è possibile presentare istanza di riesame. La richiesta si può fare solo nel caso in cui ricorrano elementi nuovi o documenti prima non reperibili</a:t>
            </a:r>
            <a:endParaRPr lang="it-IT" b="1" dirty="0" smtClean="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r</a:t>
            </a:r>
            <a:r>
              <a:rPr lang="it-IT" b="1" dirty="0" smtClean="0">
                <a:latin typeface="Times New Roman" panose="02020603050405020304" pitchFamily="18" charset="0"/>
                <a:cs typeface="Times New Roman" panose="02020603050405020304" pitchFamily="18" charset="0"/>
              </a:rPr>
              <a:t>icorso: </a:t>
            </a:r>
            <a:r>
              <a:rPr lang="it-IT" dirty="0" smtClean="0">
                <a:latin typeface="Times New Roman" panose="02020603050405020304" pitchFamily="18" charset="0"/>
                <a:cs typeface="Times New Roman" panose="02020603050405020304" pitchFamily="18" charset="0"/>
              </a:rPr>
              <a:t>si presenta presso il Tribunale ordinario. Il Tribunale competente è quello che ha sede nel capoluogo del distretto della Corte d’appello in cui ha sede la Commissione Territoriale. </a:t>
            </a:r>
            <a:r>
              <a:rPr lang="it-IT" b="1" dirty="0" smtClean="0">
                <a:latin typeface="Times New Roman" panose="02020603050405020304" pitchFamily="18" charset="0"/>
                <a:cs typeface="Times New Roman" panose="02020603050405020304" pitchFamily="18" charset="0"/>
              </a:rPr>
              <a:t>Il ricorso sospende l’espulsione e il p</a:t>
            </a:r>
            <a:r>
              <a:rPr lang="it-IT" b="1" dirty="0" smtClean="0">
                <a:effectLst/>
                <a:latin typeface="Times New Roman" panose="02020603050405020304" pitchFamily="18" charset="0"/>
                <a:cs typeface="Times New Roman" panose="02020603050405020304" pitchFamily="18" charset="0"/>
              </a:rPr>
              <a:t>atrocinio è a spese dello Stato per i richiedenti asilo</a:t>
            </a:r>
            <a:endParaRPr lang="it-IT" dirty="0" smtClean="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466077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Espulsione</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indent="0">
              <a:buNone/>
            </a:pPr>
            <a:r>
              <a:rPr lang="it-IT" sz="3200" dirty="0" smtClean="0">
                <a:latin typeface="Times New Roman" panose="02020603050405020304" pitchFamily="18" charset="0"/>
                <a:cs typeface="Times New Roman" panose="02020603050405020304" pitchFamily="18" charset="0"/>
              </a:rPr>
              <a:t>Il questore </a:t>
            </a:r>
            <a:r>
              <a:rPr lang="it-IT" sz="3200" dirty="0">
                <a:latin typeface="Times New Roman" panose="02020603050405020304" pitchFamily="18" charset="0"/>
                <a:cs typeface="Times New Roman" panose="02020603050405020304" pitchFamily="18" charset="0"/>
              </a:rPr>
              <a:t>deve dare esecuzione all’espulsione disposta </a:t>
            </a:r>
            <a:r>
              <a:rPr lang="it-IT" sz="3200" dirty="0" smtClean="0">
                <a:latin typeface="Times New Roman" panose="02020603050405020304" pitchFamily="18" charset="0"/>
                <a:cs typeface="Times New Roman" panose="02020603050405020304" pitchFamily="18" charset="0"/>
              </a:rPr>
              <a:t>dall’autorità amministrativa o </a:t>
            </a:r>
            <a:r>
              <a:rPr lang="it-IT" sz="3200" dirty="0">
                <a:latin typeface="Times New Roman" panose="02020603050405020304" pitchFamily="18" charset="0"/>
                <a:cs typeface="Times New Roman" panose="02020603050405020304" pitchFamily="18" charset="0"/>
              </a:rPr>
              <a:t>giudiziaria con una delle tre seguenti </a:t>
            </a:r>
            <a:r>
              <a:rPr lang="it-IT" sz="3200" dirty="0" smtClean="0">
                <a:latin typeface="Times New Roman" panose="02020603050405020304" pitchFamily="18" charset="0"/>
                <a:cs typeface="Times New Roman" panose="02020603050405020304" pitchFamily="18" charset="0"/>
              </a:rPr>
              <a:t>modalità:</a:t>
            </a:r>
            <a:endParaRPr lang="it-IT" sz="3200" dirty="0">
              <a:latin typeface="Times New Roman" panose="02020603050405020304" pitchFamily="18" charset="0"/>
              <a:cs typeface="Times New Roman" panose="02020603050405020304" pitchFamily="18" charset="0"/>
            </a:endParaRPr>
          </a:p>
          <a:p>
            <a:pPr marL="0" indent="0">
              <a:buNone/>
            </a:pPr>
            <a:r>
              <a:rPr lang="it-IT" sz="3200" dirty="0">
                <a:latin typeface="Times New Roman" panose="02020603050405020304" pitchFamily="18" charset="0"/>
                <a:cs typeface="Times New Roman" panose="02020603050405020304" pitchFamily="18" charset="0"/>
              </a:rPr>
              <a:t>a</a:t>
            </a:r>
            <a:r>
              <a:rPr lang="it-IT" sz="3200" dirty="0" smtClean="0">
                <a:latin typeface="Times New Roman" panose="02020603050405020304" pitchFamily="18" charset="0"/>
                <a:cs typeface="Times New Roman" panose="02020603050405020304" pitchFamily="18" charset="0"/>
              </a:rPr>
              <a:t>) </a:t>
            </a:r>
            <a:r>
              <a:rPr lang="it-IT" sz="3200" dirty="0">
                <a:latin typeface="Times New Roman" panose="02020603050405020304" pitchFamily="18" charset="0"/>
                <a:cs typeface="Times New Roman" panose="02020603050405020304" pitchFamily="18" charset="0"/>
              </a:rPr>
              <a:t>accompagnamento alla frontiera (art. 13 co. 5 bis, T.U.);</a:t>
            </a:r>
          </a:p>
          <a:p>
            <a:pPr marL="0" indent="0">
              <a:buNone/>
            </a:pPr>
            <a:r>
              <a:rPr lang="it-IT" sz="3200" dirty="0">
                <a:latin typeface="Times New Roman" panose="02020603050405020304" pitchFamily="18" charset="0"/>
                <a:cs typeface="Times New Roman" panose="02020603050405020304" pitchFamily="18" charset="0"/>
              </a:rPr>
              <a:t>b</a:t>
            </a:r>
            <a:r>
              <a:rPr lang="it-IT" sz="3200" dirty="0" smtClean="0">
                <a:latin typeface="Times New Roman" panose="02020603050405020304" pitchFamily="18" charset="0"/>
                <a:cs typeface="Times New Roman" panose="02020603050405020304" pitchFamily="18" charset="0"/>
              </a:rPr>
              <a:t>) </a:t>
            </a:r>
            <a:r>
              <a:rPr lang="it-IT" sz="3200" dirty="0">
                <a:latin typeface="Times New Roman" panose="02020603050405020304" pitchFamily="18" charset="0"/>
                <a:cs typeface="Times New Roman" panose="02020603050405020304" pitchFamily="18" charset="0"/>
              </a:rPr>
              <a:t>trattenimento presso un CIE ( art. 14, co. 1, T.U.);</a:t>
            </a:r>
          </a:p>
          <a:p>
            <a:pPr marL="0" indent="0">
              <a:buNone/>
            </a:pPr>
            <a:r>
              <a:rPr lang="it-IT" sz="3200" dirty="0">
                <a:latin typeface="Times New Roman" panose="02020603050405020304" pitchFamily="18" charset="0"/>
                <a:cs typeface="Times New Roman" panose="02020603050405020304" pitchFamily="18" charset="0"/>
              </a:rPr>
              <a:t>c</a:t>
            </a:r>
            <a:r>
              <a:rPr lang="it-IT" sz="3200" dirty="0" smtClean="0">
                <a:latin typeface="Times New Roman" panose="02020603050405020304" pitchFamily="18" charset="0"/>
                <a:cs typeface="Times New Roman" panose="02020603050405020304" pitchFamily="18" charset="0"/>
              </a:rPr>
              <a:t>) </a:t>
            </a:r>
            <a:r>
              <a:rPr lang="it-IT" sz="3200" dirty="0">
                <a:latin typeface="Times New Roman" panose="02020603050405020304" pitchFamily="18" charset="0"/>
                <a:cs typeface="Times New Roman" panose="02020603050405020304" pitchFamily="18" charset="0"/>
              </a:rPr>
              <a:t>ordine di allontanamento del questore entro sette giorni (art. 14, co. 5 bis, T.U</a:t>
            </a:r>
            <a:r>
              <a:rPr lang="it-IT" sz="3200" dirty="0" smtClean="0">
                <a:latin typeface="Times New Roman" panose="02020603050405020304" pitchFamily="18" charset="0"/>
                <a:cs typeface="Times New Roman" panose="02020603050405020304" pitchFamily="18" charset="0"/>
              </a:rPr>
              <a:t>.).</a:t>
            </a: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2337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t>
            </a:r>
            <a:br>
              <a:rPr lang="it-IT" b="1" dirty="0" smtClean="0"/>
            </a:br>
            <a:r>
              <a:rPr lang="it-IT" b="1" dirty="0" smtClean="0">
                <a:latin typeface="Times New Roman" panose="02020603050405020304" pitchFamily="18" charset="0"/>
                <a:cs typeface="Times New Roman" panose="02020603050405020304" pitchFamily="18" charset="0"/>
              </a:rPr>
              <a:t>L’accompagnamento alla frontiera</a:t>
            </a:r>
            <a:br>
              <a:rPr lang="it-IT" b="1" dirty="0" smtClean="0">
                <a:latin typeface="Times New Roman" panose="02020603050405020304" pitchFamily="18" charset="0"/>
                <a:cs typeface="Times New Roman" panose="02020603050405020304" pitchFamily="18" charset="0"/>
              </a:rPr>
            </a:b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latin typeface="Times New Roman" panose="02020603050405020304" pitchFamily="18" charset="0"/>
                <a:cs typeface="Times New Roman" panose="02020603050405020304" pitchFamily="18" charset="0"/>
              </a:rPr>
              <a:t>Di </a:t>
            </a:r>
            <a:r>
              <a:rPr lang="it-IT" dirty="0">
                <a:latin typeface="Times New Roman" panose="02020603050405020304" pitchFamily="18" charset="0"/>
                <a:cs typeface="Times New Roman" panose="02020603050405020304" pitchFamily="18" charset="0"/>
              </a:rPr>
              <a:t>norma la scelta tra le tre opzioni che sono nella </a:t>
            </a:r>
            <a:r>
              <a:rPr lang="it-IT" dirty="0" smtClean="0">
                <a:latin typeface="Times New Roman" panose="02020603050405020304" pitchFamily="18" charset="0"/>
                <a:cs typeface="Times New Roman" panose="02020603050405020304" pitchFamily="18" charset="0"/>
              </a:rPr>
              <a:t>disponibilità </a:t>
            </a:r>
            <a:r>
              <a:rPr lang="it-IT" dirty="0">
                <a:latin typeface="Times New Roman" panose="02020603050405020304" pitchFamily="18" charset="0"/>
                <a:cs typeface="Times New Roman" panose="02020603050405020304" pitchFamily="18" charset="0"/>
              </a:rPr>
              <a:t>del questore per dare attuazione </a:t>
            </a:r>
            <a:r>
              <a:rPr lang="it-IT" dirty="0" smtClean="0">
                <a:latin typeface="Times New Roman" panose="02020603050405020304" pitchFamily="18" charset="0"/>
                <a:cs typeface="Times New Roman" panose="02020603050405020304" pitchFamily="18" charset="0"/>
              </a:rPr>
              <a:t>ai provvedimenti </a:t>
            </a:r>
            <a:r>
              <a:rPr lang="it-IT" dirty="0">
                <a:latin typeface="Times New Roman" panose="02020603050405020304" pitchFamily="18" charset="0"/>
                <a:cs typeface="Times New Roman" panose="02020603050405020304" pitchFamily="18" charset="0"/>
              </a:rPr>
              <a:t>ablativi dipende da fattori di carattere pratico e organizzativo: in </a:t>
            </a:r>
            <a:r>
              <a:rPr lang="it-IT" i="1" dirty="0">
                <a:latin typeface="Times New Roman" panose="02020603050405020304" pitchFamily="18" charset="0"/>
                <a:cs typeface="Times New Roman" panose="02020603050405020304" pitchFamily="18" charset="0"/>
              </a:rPr>
              <a:t>primis </a:t>
            </a:r>
            <a:r>
              <a:rPr lang="it-IT" dirty="0">
                <a:latin typeface="Times New Roman" panose="02020603050405020304" pitchFamily="18" charset="0"/>
                <a:cs typeface="Times New Roman" panose="02020603050405020304" pitchFamily="18" charset="0"/>
              </a:rPr>
              <a:t>dalla </a:t>
            </a:r>
            <a:r>
              <a:rPr lang="it-IT" dirty="0" smtClean="0">
                <a:latin typeface="Times New Roman" panose="02020603050405020304" pitchFamily="18" charset="0"/>
                <a:cs typeface="Times New Roman" panose="02020603050405020304" pitchFamily="18" charset="0"/>
              </a:rPr>
              <a:t>compiuta identificazione </a:t>
            </a:r>
            <a:r>
              <a:rPr lang="it-IT" dirty="0">
                <a:latin typeface="Times New Roman" panose="02020603050405020304" pitchFamily="18" charset="0"/>
                <a:cs typeface="Times New Roman" panose="02020603050405020304" pitchFamily="18" charset="0"/>
              </a:rPr>
              <a:t>dello straniero con </a:t>
            </a:r>
            <a:r>
              <a:rPr lang="it-IT" b="1" dirty="0">
                <a:latin typeface="Times New Roman" panose="02020603050405020304" pitchFamily="18" charset="0"/>
                <a:cs typeface="Times New Roman" panose="02020603050405020304" pitchFamily="18" charset="0"/>
              </a:rPr>
              <a:t>passaporto valido </a:t>
            </a:r>
            <a:r>
              <a:rPr lang="it-IT" dirty="0">
                <a:latin typeface="Times New Roman" panose="02020603050405020304" pitchFamily="18" charset="0"/>
                <a:cs typeface="Times New Roman" panose="02020603050405020304" pitchFamily="18" charset="0"/>
              </a:rPr>
              <a:t>e dalla </a:t>
            </a:r>
            <a:r>
              <a:rPr lang="it-IT" b="1" dirty="0" smtClean="0">
                <a:latin typeface="Times New Roman" panose="02020603050405020304" pitchFamily="18" charset="0"/>
                <a:cs typeface="Times New Roman" panose="02020603050405020304" pitchFamily="18" charset="0"/>
              </a:rPr>
              <a:t>disponibilità </a:t>
            </a:r>
            <a:r>
              <a:rPr lang="it-IT" b="1" dirty="0">
                <a:latin typeface="Times New Roman" panose="02020603050405020304" pitchFamily="18" charset="0"/>
                <a:cs typeface="Times New Roman" panose="02020603050405020304" pitchFamily="18" charset="0"/>
              </a:rPr>
              <a:t>immediata di un vettore</a:t>
            </a:r>
            <a:r>
              <a:rPr lang="it-IT" dirty="0">
                <a:latin typeface="Times New Roman" panose="02020603050405020304" pitchFamily="18" charset="0"/>
                <a:cs typeface="Times New Roman" panose="02020603050405020304" pitchFamily="18" charset="0"/>
              </a:rPr>
              <a:t>.</a:t>
            </a:r>
          </a:p>
          <a:p>
            <a:pPr marL="0" indent="0">
              <a:buNone/>
            </a:pPr>
            <a:r>
              <a:rPr lang="it-IT" dirty="0">
                <a:latin typeface="Times New Roman" panose="02020603050405020304" pitchFamily="18" charset="0"/>
                <a:cs typeface="Times New Roman" panose="02020603050405020304" pitchFamily="18" charset="0"/>
              </a:rPr>
              <a:t>S</a:t>
            </a:r>
            <a:r>
              <a:rPr lang="it-IT" dirty="0" smtClean="0">
                <a:latin typeface="Times New Roman" panose="02020603050405020304" pitchFamily="18" charset="0"/>
                <a:cs typeface="Times New Roman" panose="02020603050405020304" pitchFamily="18" charset="0"/>
              </a:rPr>
              <a:t>i </a:t>
            </a:r>
            <a:r>
              <a:rPr lang="it-IT" dirty="0">
                <a:latin typeface="Times New Roman" panose="02020603050405020304" pitchFamily="18" charset="0"/>
                <a:cs typeface="Times New Roman" panose="02020603050405020304" pitchFamily="18" charset="0"/>
              </a:rPr>
              <a:t>provvede </a:t>
            </a:r>
            <a:r>
              <a:rPr lang="it-IT" dirty="0" smtClean="0">
                <a:latin typeface="Times New Roman" panose="02020603050405020304" pitchFamily="18" charset="0"/>
                <a:cs typeface="Times New Roman" panose="02020603050405020304" pitchFamily="18" charset="0"/>
              </a:rPr>
              <a:t>poi all’accompagnamento </a:t>
            </a:r>
            <a:r>
              <a:rPr lang="it-IT" dirty="0">
                <a:latin typeface="Times New Roman" panose="02020603050405020304" pitchFamily="18" charset="0"/>
                <a:cs typeface="Times New Roman" panose="02020603050405020304" pitchFamily="18" charset="0"/>
              </a:rPr>
              <a:t>immediato alla </a:t>
            </a:r>
            <a:r>
              <a:rPr lang="it-IT" dirty="0" smtClean="0">
                <a:latin typeface="Times New Roman" panose="02020603050405020304" pitchFamily="18" charset="0"/>
                <a:cs typeface="Times New Roman" panose="02020603050405020304" pitchFamily="18" charset="0"/>
              </a:rPr>
              <a:t>frontiera. In </a:t>
            </a:r>
            <a:r>
              <a:rPr lang="it-IT" dirty="0">
                <a:latin typeface="Times New Roman" panose="02020603050405020304" pitchFamily="18" charset="0"/>
                <a:cs typeface="Times New Roman" panose="02020603050405020304" pitchFamily="18" charset="0"/>
              </a:rPr>
              <a:t>tal caso (art. 13, co. 5 bis, T.U.) il </a:t>
            </a:r>
            <a:r>
              <a:rPr lang="it-IT" dirty="0" smtClean="0">
                <a:latin typeface="Times New Roman" panose="02020603050405020304" pitchFamily="18" charset="0"/>
                <a:cs typeface="Times New Roman" panose="02020603050405020304" pitchFamily="18" charset="0"/>
              </a:rPr>
              <a:t>Questore </a:t>
            </a:r>
            <a:r>
              <a:rPr lang="it-IT" dirty="0">
                <a:latin typeface="Times New Roman" panose="02020603050405020304" pitchFamily="18" charset="0"/>
                <a:cs typeface="Times New Roman" panose="02020603050405020304" pitchFamily="18" charset="0"/>
              </a:rPr>
              <a:t>adotta un provvedimento con </a:t>
            </a:r>
            <a:r>
              <a:rPr lang="it-IT" dirty="0" smtClean="0">
                <a:latin typeface="Times New Roman" panose="02020603050405020304" pitchFamily="18" charset="0"/>
                <a:cs typeface="Times New Roman" panose="02020603050405020304" pitchFamily="18" charset="0"/>
              </a:rPr>
              <a:t>il quale </a:t>
            </a:r>
            <a:r>
              <a:rPr lang="it-IT" dirty="0">
                <a:latin typeface="Times New Roman" panose="02020603050405020304" pitchFamily="18" charset="0"/>
                <a:cs typeface="Times New Roman" panose="02020603050405020304" pitchFamily="18" charset="0"/>
              </a:rPr>
              <a:t>dispone l’accompagnamento che deve trasmettere immediatamente, o comunque </a:t>
            </a:r>
            <a:r>
              <a:rPr lang="it-IT" b="1" dirty="0">
                <a:latin typeface="Times New Roman" panose="02020603050405020304" pitchFamily="18" charset="0"/>
                <a:cs typeface="Times New Roman" panose="02020603050405020304" pitchFamily="18" charset="0"/>
              </a:rPr>
              <a:t>entro </a:t>
            </a:r>
            <a:r>
              <a:rPr lang="it-IT" b="1" dirty="0" smtClean="0">
                <a:latin typeface="Times New Roman" panose="02020603050405020304" pitchFamily="18" charset="0"/>
                <a:cs typeface="Times New Roman" panose="02020603050405020304" pitchFamily="18" charset="0"/>
              </a:rPr>
              <a:t>48 ore </a:t>
            </a:r>
            <a:r>
              <a:rPr lang="it-IT" b="1" dirty="0">
                <a:latin typeface="Times New Roman" panose="02020603050405020304" pitchFamily="18" charset="0"/>
                <a:cs typeface="Times New Roman" panose="02020603050405020304" pitchFamily="18" charset="0"/>
              </a:rPr>
              <a:t>al giudice di pace competente per la convalida dell’accompagnamento stesso</a:t>
            </a:r>
            <a:r>
              <a:rPr lang="it-IT" dirty="0"/>
              <a:t>.</a:t>
            </a:r>
          </a:p>
        </p:txBody>
      </p:sp>
    </p:spTree>
    <p:extLst>
      <p:ext uri="{BB962C8B-B14F-4D97-AF65-F5344CB8AC3E}">
        <p14:creationId xmlns:p14="http://schemas.microsoft.com/office/powerpoint/2010/main" val="3865774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Sanità</a:t>
            </a:r>
            <a:br>
              <a:rPr lang="it-IT" dirty="0" smtClean="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indent="0">
              <a:buNone/>
            </a:pPr>
            <a:r>
              <a:rPr lang="it-IT" sz="3600" dirty="0" smtClean="0">
                <a:latin typeface="Times New Roman" panose="02020603050405020304" pitchFamily="18" charset="0"/>
                <a:cs typeface="Times New Roman" panose="02020603050405020304" pitchFamily="18" charset="0"/>
              </a:rPr>
              <a:t>Il richiedente asilo in possesso di permesso di soggiorno e di codice fiscale numerico provvisorio (</a:t>
            </a:r>
            <a:r>
              <a:rPr lang="it-IT" sz="3600" dirty="0" smtClean="0">
                <a:latin typeface="Times New Roman" panose="02020603050405020304" pitchFamily="18" charset="0"/>
                <a:cs typeface="Times New Roman" panose="02020603050405020304" pitchFamily="18" charset="0"/>
                <a:hlinkClick r:id="rId2"/>
              </a:rPr>
              <a:t>la nuova procedura è attiva con la comunicazione n. 8 del 26 luglio 2016 dell’Agenzia delle Entrate</a:t>
            </a:r>
            <a:r>
              <a:rPr lang="it-IT" sz="3600" dirty="0" smtClean="0">
                <a:latin typeface="Times New Roman" panose="02020603050405020304" pitchFamily="18" charset="0"/>
                <a:cs typeface="Times New Roman" panose="02020603050405020304" pitchFamily="18" charset="0"/>
              </a:rPr>
              <a:t>) ha l’obbligo di iscriversi al Servizio Sanitario Nazionale, con diritto al medico di base e alle prestazioni specialistiche, senza compartecipazione alla spesa, cioè in esenzione del ticket.</a:t>
            </a:r>
          </a:p>
          <a:p>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562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marL="0" indent="0">
              <a:buNone/>
            </a:pPr>
            <a:r>
              <a:rPr lang="it-IT" sz="6000" dirty="0" smtClean="0">
                <a:latin typeface="Times New Roman" panose="02020603050405020304" pitchFamily="18" charset="0"/>
                <a:cs typeface="Times New Roman" panose="02020603050405020304" pitchFamily="18" charset="0"/>
              </a:rPr>
              <a:t>GRAZIE PER L’ ATTENZIONE!</a:t>
            </a:r>
            <a:endParaRPr lang="it-IT" sz="6000" dirty="0">
              <a:latin typeface="Times New Roman" panose="02020603050405020304" pitchFamily="18" charset="0"/>
              <a:cs typeface="Times New Roman" panose="02020603050405020304" pitchFamily="18" charset="0"/>
            </a:endParaRPr>
          </a:p>
        </p:txBody>
      </p:sp>
      <p:pic>
        <p:nvPicPr>
          <p:cNvPr id="4" name="Immagin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4442" y="477838"/>
            <a:ext cx="524827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Senza titolo-1 baglioreps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2471" y="598488"/>
            <a:ext cx="6477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SCUD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10646" y="598488"/>
            <a:ext cx="9366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6"/>
          <p:cNvSpPr/>
          <p:nvPr/>
        </p:nvSpPr>
        <p:spPr>
          <a:xfrm>
            <a:off x="3048000" y="2721114"/>
            <a:ext cx="6096000" cy="1415772"/>
          </a:xfrm>
          <a:prstGeom prst="rect">
            <a:avLst/>
          </a:prstGeom>
        </p:spPr>
        <p:txBody>
          <a:bodyPr>
            <a:spAutoFit/>
          </a:bodyPr>
          <a:lstStyle/>
          <a:p>
            <a:r>
              <a:rPr lang="it-IT" altLang="it-IT" b="1" i="1" dirty="0">
                <a:solidFill>
                  <a:srgbClr val="000000"/>
                </a:solidFill>
                <a:latin typeface="Times New Roman" panose="02020603050405020304" pitchFamily="18" charset="0"/>
                <a:cs typeface="Times New Roman" panose="02020603050405020304" pitchFamily="18" charset="0"/>
              </a:rPr>
              <a:t>Vice Questore della Polizia di Stato</a:t>
            </a:r>
          </a:p>
          <a:p>
            <a:r>
              <a:rPr lang="it-IT" altLang="it-IT" b="1" i="1" dirty="0">
                <a:solidFill>
                  <a:srgbClr val="000000"/>
                </a:solidFill>
                <a:latin typeface="Times New Roman" panose="02020603050405020304" pitchFamily="18" charset="0"/>
                <a:cs typeface="Times New Roman" panose="02020603050405020304" pitchFamily="18" charset="0"/>
              </a:rPr>
              <a:t>Criminologa Forense </a:t>
            </a:r>
            <a:endParaRPr lang="it-IT" altLang="it-IT" b="1" i="1" dirty="0" smtClean="0">
              <a:solidFill>
                <a:srgbClr val="000000"/>
              </a:solidFill>
              <a:latin typeface="Times New Roman" panose="02020603050405020304" pitchFamily="18" charset="0"/>
              <a:cs typeface="Times New Roman" panose="02020603050405020304" pitchFamily="18" charset="0"/>
            </a:endParaRPr>
          </a:p>
          <a:p>
            <a:r>
              <a:rPr lang="it-IT" altLang="it-IT" b="1" i="1" dirty="0" smtClean="0">
                <a:solidFill>
                  <a:srgbClr val="000000"/>
                </a:solidFill>
                <a:latin typeface="Times New Roman" panose="02020603050405020304" pitchFamily="18" charset="0"/>
                <a:cs typeface="Times New Roman" panose="02020603050405020304" pitchFamily="18" charset="0"/>
              </a:rPr>
              <a:t>Dr.ssa </a:t>
            </a:r>
            <a:r>
              <a:rPr lang="it-IT" altLang="it-IT" b="1" i="1" dirty="0">
                <a:solidFill>
                  <a:srgbClr val="000000"/>
                </a:solidFill>
                <a:latin typeface="Times New Roman" panose="02020603050405020304" pitchFamily="18" charset="0"/>
                <a:cs typeface="Times New Roman" panose="02020603050405020304" pitchFamily="18" charset="0"/>
              </a:rPr>
              <a:t>Giuliana Postiglione </a:t>
            </a:r>
            <a:r>
              <a:rPr lang="it-IT" altLang="it-IT" b="1" i="1" dirty="0" smtClean="0">
                <a:solidFill>
                  <a:srgbClr val="000000"/>
                </a:solidFill>
                <a:latin typeface="Times New Roman" panose="02020603050405020304" pitchFamily="18" charset="0"/>
                <a:cs typeface="Times New Roman" panose="02020603050405020304" pitchFamily="18" charset="0"/>
              </a:rPr>
              <a:t> </a:t>
            </a:r>
            <a:endParaRPr lang="it-IT" altLang="it-IT" b="1" i="1" dirty="0">
              <a:solidFill>
                <a:srgbClr val="000000"/>
              </a:solidFill>
              <a:latin typeface="Times New Roman" panose="02020603050405020304" pitchFamily="18" charset="0"/>
              <a:cs typeface="Times New Roman" panose="02020603050405020304" pitchFamily="18" charset="0"/>
            </a:endParaRPr>
          </a:p>
          <a:p>
            <a:r>
              <a:rPr lang="it-IT" altLang="it-IT" sz="1600" b="1" i="1" dirty="0" smtClean="0">
                <a:solidFill>
                  <a:srgbClr val="000000"/>
                </a:solidFill>
                <a:latin typeface="Times New Roman" panose="02020603050405020304" pitchFamily="18" charset="0"/>
                <a:cs typeface="Times New Roman" panose="02020603050405020304" pitchFamily="18" charset="0"/>
              </a:rPr>
              <a:t>Dirigente </a:t>
            </a:r>
            <a:r>
              <a:rPr lang="it-IT" altLang="it-IT" sz="1600" b="1" i="1" dirty="0">
                <a:solidFill>
                  <a:srgbClr val="000000"/>
                </a:solidFill>
                <a:latin typeface="Times New Roman" panose="02020603050405020304" pitchFamily="18" charset="0"/>
                <a:cs typeface="Times New Roman" panose="02020603050405020304" pitchFamily="18" charset="0"/>
              </a:rPr>
              <a:t>Ufficio Polizia Frontiera Marittima e Aerea</a:t>
            </a:r>
          </a:p>
          <a:p>
            <a:r>
              <a:rPr lang="it-IT" altLang="it-IT" sz="1600" b="1" i="1" dirty="0">
                <a:solidFill>
                  <a:srgbClr val="000000"/>
                </a:solidFill>
                <a:latin typeface="Times New Roman" panose="02020603050405020304" pitchFamily="18" charset="0"/>
                <a:cs typeface="Times New Roman" panose="02020603050405020304" pitchFamily="18" charset="0"/>
              </a:rPr>
              <a:t>Salerno porto-aeroporto</a:t>
            </a:r>
          </a:p>
        </p:txBody>
      </p:sp>
    </p:spTree>
    <p:extLst>
      <p:ext uri="{BB962C8B-B14F-4D97-AF65-F5344CB8AC3E}">
        <p14:creationId xmlns:p14="http://schemas.microsoft.com/office/powerpoint/2010/main" val="72835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2/3*#ppt_w"/>
                                          </p:val>
                                        </p:tav>
                                        <p:tav tm="100000">
                                          <p:val>
                                            <p:strVal val="#ppt_w"/>
                                          </p:val>
                                        </p:tav>
                                      </p:tavLst>
                                    </p:anim>
                                    <p:anim calcmode="lin" valueType="num">
                                      <p:cBhvr>
                                        <p:cTn id="8" dur="500" fill="hold"/>
                                        <p:tgtEl>
                                          <p:spTgt spid="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Sbarchi migranti porto di Salerno</a:t>
            </a:r>
            <a:endParaRPr lang="it-IT" dirty="0"/>
          </a:p>
        </p:txBody>
      </p:sp>
      <p:sp>
        <p:nvSpPr>
          <p:cNvPr id="3" name="Segnaposto contenuto 2"/>
          <p:cNvSpPr>
            <a:spLocks noGrp="1"/>
          </p:cNvSpPr>
          <p:nvPr>
            <p:ph idx="1"/>
          </p:nvPr>
        </p:nvSpPr>
        <p:spPr/>
        <p:txBody>
          <a:bodyPr/>
          <a:lstStyle/>
          <a:p>
            <a:pPr marL="0" indent="0">
              <a:buNone/>
            </a:pPr>
            <a:r>
              <a:rPr lang="it-IT" dirty="0" smtClean="0"/>
              <a:t>Periodo dal 2014 al 2017</a:t>
            </a:r>
            <a:endParaRPr lang="it-IT" dirty="0"/>
          </a:p>
        </p:txBody>
      </p:sp>
      <p:graphicFrame>
        <p:nvGraphicFramePr>
          <p:cNvPr id="4" name="Oggetto 3"/>
          <p:cNvGraphicFramePr>
            <a:graphicFrameLocks noChangeAspect="1"/>
          </p:cNvGraphicFramePr>
          <p:nvPr>
            <p:extLst>
              <p:ext uri="{D42A27DB-BD31-4B8C-83A1-F6EECF244321}">
                <p14:modId xmlns:p14="http://schemas.microsoft.com/office/powerpoint/2010/main" val="1297832303"/>
              </p:ext>
            </p:extLst>
          </p:nvPr>
        </p:nvGraphicFramePr>
        <p:xfrm>
          <a:off x="688157" y="2130458"/>
          <a:ext cx="11231517" cy="3007150"/>
        </p:xfrm>
        <a:graphic>
          <a:graphicData uri="http://schemas.openxmlformats.org/presentationml/2006/ole">
            <mc:AlternateContent xmlns:mc="http://schemas.openxmlformats.org/markup-compatibility/2006">
              <mc:Choice xmlns:v="urn:schemas-microsoft-com:vml" Requires="v">
                <p:oleObj spid="_x0000_s2066" name="Oggetto shell Packager" showAsIcon="1" r:id="rId3" imgW="3062520" imgH="685080" progId="Package">
                  <p:embed/>
                </p:oleObj>
              </mc:Choice>
              <mc:Fallback>
                <p:oleObj name="Oggetto shell Packager" showAsIcon="1" r:id="rId3" imgW="3062520" imgH="685080" progId="Package">
                  <p:embed/>
                  <p:pic>
                    <p:nvPicPr>
                      <p:cNvPr id="0" name=""/>
                      <p:cNvPicPr/>
                      <p:nvPr/>
                    </p:nvPicPr>
                    <p:blipFill>
                      <a:blip r:embed="rId4"/>
                      <a:stretch>
                        <a:fillRect/>
                      </a:stretch>
                    </p:blipFill>
                    <p:spPr>
                      <a:xfrm>
                        <a:off x="688157" y="2130458"/>
                        <a:ext cx="11231517" cy="3007150"/>
                      </a:xfrm>
                      <a:prstGeom prst="rect">
                        <a:avLst/>
                      </a:prstGeom>
                    </p:spPr>
                  </p:pic>
                </p:oleObj>
              </mc:Fallback>
            </mc:AlternateContent>
          </a:graphicData>
        </a:graphic>
      </p:graphicFrame>
      <p:pic>
        <p:nvPicPr>
          <p:cNvPr id="5" name="Picture 2" descr="SCUD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37457" y="385992"/>
            <a:ext cx="93662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8" descr="Senza titolo-1 baglioreps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 y="215884"/>
            <a:ext cx="6477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72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2/3*#ppt_w"/>
                                          </p:val>
                                        </p:tav>
                                        <p:tav tm="100000">
                                          <p:val>
                                            <p:strVal val="#ppt_w"/>
                                          </p:val>
                                        </p:tav>
                                      </p:tavLst>
                                    </p:anim>
                                    <p:anim calcmode="lin" valueType="num">
                                      <p:cBhvr>
                                        <p:cTn id="8" dur="5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Il Regolamento di Dublino </a:t>
            </a:r>
            <a:r>
              <a:rPr lang="it-IT" dirty="0"/>
              <a:t/>
            </a:r>
            <a:br>
              <a:rPr lang="it-IT" dirty="0"/>
            </a:br>
            <a:endParaRPr lang="it-IT" dirty="0"/>
          </a:p>
        </p:txBody>
      </p:sp>
      <p:sp>
        <p:nvSpPr>
          <p:cNvPr id="3" name="Segnaposto contenuto 2"/>
          <p:cNvSpPr>
            <a:spLocks noGrp="1"/>
          </p:cNvSpPr>
          <p:nvPr>
            <p:ph idx="1"/>
          </p:nvPr>
        </p:nvSpPr>
        <p:spPr/>
        <p:txBody>
          <a:bodyPr/>
          <a:lstStyle/>
          <a:p>
            <a:pPr marL="0" indent="0">
              <a:buNone/>
            </a:pPr>
            <a:r>
              <a:rPr lang="it-IT" sz="3200" dirty="0">
                <a:latin typeface="Times New Roman" panose="02020603050405020304" pitchFamily="18" charset="0"/>
                <a:cs typeface="Times New Roman" panose="02020603050405020304" pitchFamily="18" charset="0"/>
              </a:rPr>
              <a:t>I regolamenti sono atti giuridici dell’Unione europea con </a:t>
            </a:r>
            <a:r>
              <a:rPr lang="it-IT" sz="3200" dirty="0">
                <a:solidFill>
                  <a:srgbClr val="FF0000"/>
                </a:solidFill>
                <a:latin typeface="Times New Roman" panose="02020603050405020304" pitchFamily="18" charset="0"/>
                <a:cs typeface="Times New Roman" panose="02020603050405020304" pitchFamily="18" charset="0"/>
              </a:rPr>
              <a:t>portata generale</a:t>
            </a:r>
            <a:r>
              <a:rPr lang="it-IT" sz="3200" dirty="0">
                <a:latin typeface="Times New Roman" panose="02020603050405020304" pitchFamily="18" charset="0"/>
                <a:cs typeface="Times New Roman" panose="02020603050405020304" pitchFamily="18" charset="0"/>
              </a:rPr>
              <a:t> (valgono per tutti), </a:t>
            </a:r>
            <a:r>
              <a:rPr lang="it-IT" sz="3200" dirty="0">
                <a:solidFill>
                  <a:srgbClr val="FF0000"/>
                </a:solidFill>
                <a:latin typeface="Times New Roman" panose="02020603050405020304" pitchFamily="18" charset="0"/>
                <a:cs typeface="Times New Roman" panose="02020603050405020304" pitchFamily="18" charset="0"/>
              </a:rPr>
              <a:t>applicazione diretta </a:t>
            </a:r>
            <a:r>
              <a:rPr lang="it-IT" sz="3200" dirty="0">
                <a:latin typeface="Times New Roman" panose="02020603050405020304" pitchFamily="18" charset="0"/>
                <a:cs typeface="Times New Roman" panose="02020603050405020304" pitchFamily="18" charset="0"/>
              </a:rPr>
              <a:t>(non hanno bisogno di essere recepiti) e </a:t>
            </a:r>
            <a:r>
              <a:rPr lang="it-IT" sz="3200" dirty="0">
                <a:solidFill>
                  <a:srgbClr val="FF0000"/>
                </a:solidFill>
                <a:latin typeface="Times New Roman" panose="02020603050405020304" pitchFamily="18" charset="0"/>
                <a:cs typeface="Times New Roman" panose="02020603050405020304" pitchFamily="18" charset="0"/>
              </a:rPr>
              <a:t>obbligatorietà</a:t>
            </a:r>
            <a:r>
              <a:rPr lang="it-IT" sz="3200" dirty="0">
                <a:latin typeface="Times New Roman" panose="02020603050405020304" pitchFamily="18" charset="0"/>
                <a:cs typeface="Times New Roman" panose="02020603050405020304" pitchFamily="18" charset="0"/>
              </a:rPr>
              <a:t> in tutti i propri elementi. L’attuale regolamento di Dublino (604/2013) è il regolamento Ue che </a:t>
            </a:r>
            <a:r>
              <a:rPr lang="it-IT" sz="3200" i="1" dirty="0" smtClean="0">
                <a:latin typeface="Times New Roman" panose="02020603050405020304" pitchFamily="18" charset="0"/>
                <a:cs typeface="Times New Roman" panose="02020603050405020304" pitchFamily="18" charset="0"/>
              </a:rPr>
              <a:t>stabilisce </a:t>
            </a:r>
            <a:r>
              <a:rPr lang="it-IT" sz="3200" i="1" dirty="0">
                <a:latin typeface="Times New Roman" panose="02020603050405020304" pitchFamily="18" charset="0"/>
                <a:cs typeface="Times New Roman" panose="02020603050405020304" pitchFamily="18" charset="0"/>
              </a:rPr>
              <a:t>i criteri e i meccanismi di determinazione dello Stato membro competente per l'esame di una domanda di protezione internazionale presentata in uno degli Stati membri da un cittadino di un paese terzo o da un </a:t>
            </a:r>
            <a:r>
              <a:rPr lang="it-IT" sz="3200" i="1" dirty="0" smtClean="0">
                <a:latin typeface="Times New Roman" panose="02020603050405020304" pitchFamily="18" charset="0"/>
                <a:cs typeface="Times New Roman" panose="02020603050405020304" pitchFamily="18" charset="0"/>
              </a:rPr>
              <a:t>apolide. </a:t>
            </a:r>
            <a:endParaRPr lang="it-IT" sz="3200" i="1"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547721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Il regolamento di Dublino</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pPr marL="0" indent="0">
              <a:buNone/>
            </a:pPr>
            <a:r>
              <a:rPr lang="it-IT" dirty="0" smtClean="0">
                <a:latin typeface="Times New Roman" panose="02020603050405020304" pitchFamily="18" charset="0"/>
                <a:cs typeface="Times New Roman" panose="02020603050405020304" pitchFamily="18" charset="0"/>
              </a:rPr>
              <a:t>Il Regolamento di Dublino III </a:t>
            </a:r>
            <a:r>
              <a:rPr lang="it-IT" dirty="0">
                <a:latin typeface="Times New Roman" panose="02020603050405020304" pitchFamily="18" charset="0"/>
                <a:cs typeface="Times New Roman" panose="02020603050405020304" pitchFamily="18" charset="0"/>
              </a:rPr>
              <a:t>determina lo </a:t>
            </a:r>
            <a:r>
              <a:rPr lang="it-IT" u="sng" dirty="0">
                <a:latin typeface="Times New Roman" panose="02020603050405020304" pitchFamily="18" charset="0"/>
                <a:cs typeface="Times New Roman" panose="02020603050405020304" pitchFamily="18" charset="0"/>
                <a:hlinkClick r:id="rId2" tooltip="Stato membro dell'Unione europea"/>
              </a:rPr>
              <a:t>Stato membro dell'Unione europea</a:t>
            </a:r>
            <a:r>
              <a:rPr lang="it-IT" dirty="0">
                <a:latin typeface="Times New Roman" panose="02020603050405020304" pitchFamily="18" charset="0"/>
                <a:cs typeface="Times New Roman" panose="02020603050405020304" pitchFamily="18" charset="0"/>
              </a:rPr>
              <a:t> competente a esaminare una domanda di </a:t>
            </a:r>
            <a:r>
              <a:rPr lang="it-IT" u="sng" dirty="0">
                <a:latin typeface="Times New Roman" panose="02020603050405020304" pitchFamily="18" charset="0"/>
                <a:cs typeface="Times New Roman" panose="02020603050405020304" pitchFamily="18" charset="0"/>
                <a:hlinkClick r:id="rId3" tooltip="Diritto di asilo"/>
              </a:rPr>
              <a:t>asilo</a:t>
            </a:r>
            <a:r>
              <a:rPr lang="it-IT" dirty="0">
                <a:latin typeface="Times New Roman" panose="02020603050405020304" pitchFamily="18" charset="0"/>
                <a:cs typeface="Times New Roman" panose="02020603050405020304" pitchFamily="18" charset="0"/>
              </a:rPr>
              <a:t> o riconoscimento dello status di </a:t>
            </a:r>
            <a:r>
              <a:rPr lang="it-IT" u="sng" dirty="0">
                <a:latin typeface="Times New Roman" panose="02020603050405020304" pitchFamily="18" charset="0"/>
                <a:cs typeface="Times New Roman" panose="02020603050405020304" pitchFamily="18" charset="0"/>
                <a:hlinkClick r:id="rId4" tooltip="Rifugiato"/>
              </a:rPr>
              <a:t>rifugiato</a:t>
            </a:r>
            <a:r>
              <a:rPr lang="it-IT" dirty="0">
                <a:latin typeface="Times New Roman" panose="02020603050405020304" pitchFamily="18" charset="0"/>
                <a:cs typeface="Times New Roman" panose="02020603050405020304" pitchFamily="18" charset="0"/>
              </a:rPr>
              <a:t> in base alla </a:t>
            </a:r>
            <a:r>
              <a:rPr lang="it-IT" u="sng" dirty="0">
                <a:latin typeface="Times New Roman" panose="02020603050405020304" pitchFamily="18" charset="0"/>
                <a:cs typeface="Times New Roman" panose="02020603050405020304" pitchFamily="18" charset="0"/>
                <a:hlinkClick r:id="rId5" tooltip="Convenzione di Ginevra"/>
              </a:rPr>
              <a:t>Convenzione di Ginevra</a:t>
            </a:r>
            <a:r>
              <a:rPr lang="it-IT" dirty="0">
                <a:latin typeface="Times New Roman" panose="02020603050405020304" pitchFamily="18" charset="0"/>
                <a:cs typeface="Times New Roman" panose="02020603050405020304" pitchFamily="18" charset="0"/>
              </a:rPr>
              <a:t> (art. 51). Esso rappresenta la pietra angolare del </a:t>
            </a:r>
            <a:r>
              <a:rPr lang="it-IT" i="1" dirty="0">
                <a:latin typeface="Times New Roman" panose="02020603050405020304" pitchFamily="18" charset="0"/>
                <a:cs typeface="Times New Roman" panose="02020603050405020304" pitchFamily="18" charset="0"/>
              </a:rPr>
              <a:t>sistema di Dublino</a:t>
            </a:r>
            <a:r>
              <a:rPr lang="it-IT" dirty="0">
                <a:latin typeface="Times New Roman" panose="02020603050405020304" pitchFamily="18" charset="0"/>
                <a:cs typeface="Times New Roman" panose="02020603050405020304" pitchFamily="18" charset="0"/>
              </a:rPr>
              <a:t>, costituito dal regolamento Dublino </a:t>
            </a:r>
            <a:r>
              <a:rPr lang="it-IT" dirty="0" smtClean="0">
                <a:latin typeface="Times New Roman" panose="02020603050405020304" pitchFamily="18" charset="0"/>
                <a:cs typeface="Times New Roman" panose="02020603050405020304" pitchFamily="18" charset="0"/>
              </a:rPr>
              <a:t>III </a:t>
            </a:r>
            <a:r>
              <a:rPr lang="it-IT" dirty="0">
                <a:latin typeface="Times New Roman" panose="02020603050405020304" pitchFamily="18" charset="0"/>
                <a:cs typeface="Times New Roman" panose="02020603050405020304" pitchFamily="18" charset="0"/>
              </a:rPr>
              <a:t>e dal regolamento </a:t>
            </a:r>
            <a:r>
              <a:rPr lang="it-IT" u="sng" dirty="0">
                <a:latin typeface="Times New Roman" panose="02020603050405020304" pitchFamily="18" charset="0"/>
                <a:cs typeface="Times New Roman" panose="02020603050405020304" pitchFamily="18" charset="0"/>
                <a:hlinkClick r:id="rId6"/>
              </a:rPr>
              <a:t>EURODAC</a:t>
            </a:r>
            <a:r>
              <a:rPr lang="it-IT" dirty="0">
                <a:latin typeface="Times New Roman" panose="02020603050405020304" pitchFamily="18" charset="0"/>
                <a:cs typeface="Times New Roman" panose="02020603050405020304" pitchFamily="18" charset="0"/>
              </a:rPr>
              <a:t>, che istituisce una banca dati a livello europeo delle impronte digitali per chi intende presentare richiesta di asilo e per chi entra irregolarmente nel territorio dell'Unione Europea. </a:t>
            </a:r>
          </a:p>
          <a:p>
            <a:endParaRPr lang="it-IT" dirty="0"/>
          </a:p>
        </p:txBody>
      </p:sp>
    </p:spTree>
    <p:extLst>
      <p:ext uri="{BB962C8B-B14F-4D97-AF65-F5344CB8AC3E}">
        <p14:creationId xmlns:p14="http://schemas.microsoft.com/office/powerpoint/2010/main" val="1845371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Il regolamento di Dublino</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pPr marL="0" indent="0">
              <a:buNone/>
            </a:pPr>
            <a:r>
              <a:rPr lang="it-IT" dirty="0" smtClean="0">
                <a:latin typeface="Times New Roman" panose="02020603050405020304" pitchFamily="18" charset="0"/>
                <a:cs typeface="Times New Roman" panose="02020603050405020304" pitchFamily="18" charset="0"/>
              </a:rPr>
              <a:t>Definisce quale Paese debba prendere in carico la protezione di un richiedente asilo. Il testo, noto anche come </a:t>
            </a:r>
            <a:r>
              <a:rPr lang="it-IT" dirty="0">
                <a:solidFill>
                  <a:srgbClr val="FF0000"/>
                </a:solidFill>
                <a:latin typeface="Times New Roman" panose="02020603050405020304" pitchFamily="18" charset="0"/>
                <a:cs typeface="Times New Roman" panose="02020603050405020304" pitchFamily="18" charset="0"/>
              </a:rPr>
              <a:t>Dublino III</a:t>
            </a:r>
            <a:r>
              <a:rPr lang="it-IT" dirty="0" smtClean="0">
                <a:latin typeface="Times New Roman" panose="02020603050405020304" pitchFamily="18" charset="0"/>
                <a:cs typeface="Times New Roman" panose="02020603050405020304" pitchFamily="18" charset="0"/>
              </a:rPr>
              <a:t>, ha sostituito il precedente regolamento (343/2003), a sua volta erede della Convenzione di Dublino, un trattato internazionale siglato nel 1990 ed entrato in vigore nel 1997. Il regolamento di Dublino III (2013/604/CE) è stato approvato nel giugno 2013, in sostituzione del regolamento di Dublino II. È entrato in vigore il 19 luglio 2013. Si basa sullo stesso principio dei due precedenti regolamenti: </a:t>
            </a:r>
            <a:r>
              <a:rPr lang="it-IT" dirty="0" smtClean="0">
                <a:solidFill>
                  <a:srgbClr val="FF0000"/>
                </a:solidFill>
                <a:latin typeface="Times New Roman" panose="02020603050405020304" pitchFamily="18" charset="0"/>
                <a:cs typeface="Times New Roman" panose="02020603050405020304" pitchFamily="18" charset="0"/>
              </a:rPr>
              <a:t>il primo Stato membro in cui vengono memorizzate le impronte digitali o viene registrata una richiesta di asilo è responsabile della richiesta d'asilo di un rifugiato</a:t>
            </a:r>
            <a:r>
              <a:rPr lang="it-IT" dirty="0" smtClean="0">
                <a:latin typeface="Times New Roman" panose="02020603050405020304" pitchFamily="18" charset="0"/>
                <a:cs typeface="Times New Roman" panose="02020603050405020304" pitchFamily="18" charset="0"/>
              </a:rPr>
              <a:t>. </a:t>
            </a:r>
          </a:p>
          <a:p>
            <a:endParaRPr lang="it-IT" dirty="0" smtClean="0"/>
          </a:p>
          <a:p>
            <a:endParaRPr lang="it-IT" dirty="0"/>
          </a:p>
        </p:txBody>
      </p:sp>
    </p:spTree>
    <p:extLst>
      <p:ext uri="{BB962C8B-B14F-4D97-AF65-F5344CB8AC3E}">
        <p14:creationId xmlns:p14="http://schemas.microsoft.com/office/powerpoint/2010/main" val="1182622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615" y="302427"/>
            <a:ext cx="10515600" cy="1325563"/>
          </a:xfrm>
        </p:spPr>
        <p:txBody>
          <a:bodyPr/>
          <a:lstStyle/>
          <a:p>
            <a:r>
              <a:rPr lang="it-IT" dirty="0" smtClean="0">
                <a:latin typeface="Times New Roman" panose="02020603050405020304" pitchFamily="18" charset="0"/>
                <a:cs typeface="Times New Roman" panose="02020603050405020304" pitchFamily="18" charset="0"/>
              </a:rPr>
              <a:t>Stati in cui vige il Regolamento di Dublino</a:t>
            </a:r>
            <a:endParaRPr lang="it-IT" dirty="0">
              <a:latin typeface="Times New Roman" panose="02020603050405020304" pitchFamily="18" charset="0"/>
              <a:cs typeface="Times New Roman" panose="02020603050405020304" pitchFamily="18" charset="0"/>
            </a:endParaRPr>
          </a:p>
        </p:txBody>
      </p:sp>
      <p:pic>
        <p:nvPicPr>
          <p:cNvPr id="4" name="Segnaposto contenuto 3" descr="Dublin Regulation.sv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90688"/>
            <a:ext cx="4130617" cy="4351338"/>
          </a:xfrm>
          <a:prstGeom prst="rect">
            <a:avLst/>
          </a:prstGeom>
          <a:noFill/>
          <a:ln>
            <a:noFill/>
          </a:ln>
        </p:spPr>
      </p:pic>
      <p:sp>
        <p:nvSpPr>
          <p:cNvPr id="3" name="Rettangolo 2"/>
          <p:cNvSpPr/>
          <p:nvPr/>
        </p:nvSpPr>
        <p:spPr>
          <a:xfrm>
            <a:off x="5257800" y="1583180"/>
            <a:ext cx="2710543" cy="5078313"/>
          </a:xfrm>
          <a:prstGeom prst="rect">
            <a:avLst/>
          </a:prstGeom>
        </p:spPr>
        <p:txBody>
          <a:bodyPr wrap="square">
            <a:spAutoFit/>
          </a:bodyPr>
          <a:lstStyle/>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hlinkClick r:id="rId3" tooltip="Belgio"/>
              </a:rPr>
              <a:t>Belgio</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rPr>
              <a:t> </a:t>
            </a:r>
            <a:r>
              <a:rPr lang="it-IT" dirty="0" smtClean="0">
                <a:solidFill>
                  <a:srgbClr val="C00000"/>
                </a:solidFill>
                <a:latin typeface="Times New Roman" panose="02020603050405020304" pitchFamily="18" charset="0"/>
                <a:cs typeface="Times New Roman" panose="02020603050405020304" pitchFamily="18" charset="0"/>
                <a:hlinkClick r:id="rId4" tooltip="Danimarca"/>
              </a:rPr>
              <a:t>Danimarca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rPr>
              <a:t> </a:t>
            </a:r>
            <a:r>
              <a:rPr lang="it-IT" dirty="0" smtClean="0">
                <a:solidFill>
                  <a:srgbClr val="C00000"/>
                </a:solidFill>
                <a:latin typeface="Times New Roman" panose="02020603050405020304" pitchFamily="18" charset="0"/>
                <a:cs typeface="Times New Roman" panose="02020603050405020304" pitchFamily="18" charset="0"/>
                <a:hlinkClick r:id="rId5" tooltip="Francia"/>
              </a:rPr>
              <a:t>Francia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rPr>
              <a:t> </a:t>
            </a:r>
            <a:r>
              <a:rPr lang="it-IT" dirty="0" smtClean="0">
                <a:solidFill>
                  <a:srgbClr val="C00000"/>
                </a:solidFill>
                <a:latin typeface="Times New Roman" panose="02020603050405020304" pitchFamily="18" charset="0"/>
                <a:cs typeface="Times New Roman" panose="02020603050405020304" pitchFamily="18" charset="0"/>
                <a:hlinkClick r:id="rId6" tooltip="Germania"/>
              </a:rPr>
              <a:t>Germania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rPr>
              <a:t> </a:t>
            </a:r>
            <a:r>
              <a:rPr lang="it-IT" dirty="0" smtClean="0">
                <a:solidFill>
                  <a:srgbClr val="C00000"/>
                </a:solidFill>
                <a:latin typeface="Times New Roman" panose="02020603050405020304" pitchFamily="18" charset="0"/>
                <a:cs typeface="Times New Roman" panose="02020603050405020304" pitchFamily="18" charset="0"/>
                <a:hlinkClick r:id="rId7" tooltip="Grecia"/>
              </a:rPr>
              <a:t>Grecia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rPr>
              <a:t> </a:t>
            </a:r>
            <a:r>
              <a:rPr lang="it-IT" dirty="0" smtClean="0">
                <a:solidFill>
                  <a:srgbClr val="C00000"/>
                </a:solidFill>
                <a:latin typeface="Times New Roman" panose="02020603050405020304" pitchFamily="18" charset="0"/>
                <a:cs typeface="Times New Roman" panose="02020603050405020304" pitchFamily="18" charset="0"/>
                <a:hlinkClick r:id="rId8" tooltip="Irlanda"/>
              </a:rPr>
              <a:t>Irlanda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rPr>
              <a:t> </a:t>
            </a:r>
            <a:r>
              <a:rPr lang="it-IT" dirty="0" smtClean="0">
                <a:solidFill>
                  <a:srgbClr val="C00000"/>
                </a:solidFill>
                <a:latin typeface="Times New Roman" panose="02020603050405020304" pitchFamily="18" charset="0"/>
                <a:cs typeface="Times New Roman" panose="02020603050405020304" pitchFamily="18" charset="0"/>
                <a:hlinkClick r:id="rId9" tooltip="Italia"/>
              </a:rPr>
              <a:t>Italia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rPr>
              <a:t> </a:t>
            </a:r>
            <a:r>
              <a:rPr lang="it-IT" dirty="0" smtClean="0">
                <a:solidFill>
                  <a:srgbClr val="C00000"/>
                </a:solidFill>
                <a:latin typeface="Times New Roman" panose="02020603050405020304" pitchFamily="18" charset="0"/>
                <a:cs typeface="Times New Roman" panose="02020603050405020304" pitchFamily="18" charset="0"/>
                <a:hlinkClick r:id="rId10" tooltip="Lussemburgo"/>
              </a:rPr>
              <a:t>Lussemburgo</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rPr>
              <a:t> </a:t>
            </a:r>
            <a:r>
              <a:rPr lang="it-IT" dirty="0" smtClean="0">
                <a:solidFill>
                  <a:srgbClr val="C00000"/>
                </a:solidFill>
                <a:latin typeface="Times New Roman" panose="02020603050405020304" pitchFamily="18" charset="0"/>
                <a:cs typeface="Times New Roman" panose="02020603050405020304" pitchFamily="18" charset="0"/>
                <a:hlinkClick r:id="rId11" tooltip="Paesi Bassi"/>
              </a:rPr>
              <a:t>Paesi Bassi</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dirty="0" smtClean="0">
                <a:solidFill>
                  <a:srgbClr val="C00000"/>
                </a:solidFill>
                <a:latin typeface="Times New Roman" panose="02020603050405020304" pitchFamily="18" charset="0"/>
                <a:cs typeface="Times New Roman" panose="02020603050405020304" pitchFamily="18" charset="0"/>
              </a:rPr>
              <a:t> </a:t>
            </a:r>
            <a:r>
              <a:rPr lang="it-IT" dirty="0" smtClean="0">
                <a:solidFill>
                  <a:srgbClr val="C00000"/>
                </a:solidFill>
                <a:latin typeface="Times New Roman" panose="02020603050405020304" pitchFamily="18" charset="0"/>
                <a:cs typeface="Times New Roman" panose="02020603050405020304" pitchFamily="18" charset="0"/>
                <a:hlinkClick r:id="rId12" tooltip="Portogallo"/>
              </a:rPr>
              <a:t>Portogallo</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AutoNum type="arabicPeriod" startAt="11"/>
            </a:pPr>
            <a:r>
              <a:rPr lang="it-IT" dirty="0" smtClean="0">
                <a:solidFill>
                  <a:srgbClr val="C00000"/>
                </a:solidFill>
                <a:latin typeface="Times New Roman" panose="02020603050405020304" pitchFamily="18" charset="0"/>
                <a:cs typeface="Times New Roman" panose="02020603050405020304" pitchFamily="18" charset="0"/>
                <a:hlinkClick r:id="rId13" tooltip="Spagna"/>
              </a:rPr>
              <a:t>Spagna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AutoNum type="arabicPeriod" startAt="11"/>
            </a:pPr>
            <a:r>
              <a:rPr lang="it-IT" dirty="0" smtClean="0">
                <a:solidFill>
                  <a:srgbClr val="C00000"/>
                </a:solidFill>
                <a:latin typeface="Times New Roman" panose="02020603050405020304" pitchFamily="18" charset="0"/>
                <a:cs typeface="Times New Roman" panose="02020603050405020304" pitchFamily="18" charset="0"/>
              </a:rPr>
              <a:t> </a:t>
            </a:r>
            <a:r>
              <a:rPr lang="it-IT" dirty="0">
                <a:solidFill>
                  <a:srgbClr val="C00000"/>
                </a:solidFill>
                <a:latin typeface="Times New Roman" panose="02020603050405020304" pitchFamily="18" charset="0"/>
                <a:cs typeface="Times New Roman" panose="02020603050405020304" pitchFamily="18" charset="0"/>
                <a:hlinkClick r:id="rId14" tooltip="Regno Unito"/>
              </a:rPr>
              <a:t>Regno </a:t>
            </a:r>
            <a:r>
              <a:rPr lang="it-IT" dirty="0" smtClean="0">
                <a:solidFill>
                  <a:srgbClr val="C00000"/>
                </a:solidFill>
                <a:latin typeface="Times New Roman" panose="02020603050405020304" pitchFamily="18" charset="0"/>
                <a:cs typeface="Times New Roman" panose="02020603050405020304" pitchFamily="18" charset="0"/>
                <a:hlinkClick r:id="rId14" tooltip="Regno Unito"/>
              </a:rPr>
              <a:t>Unito</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AutoNum type="arabicPeriod" startAt="11"/>
            </a:pPr>
            <a:r>
              <a:rPr lang="it-IT" dirty="0" smtClean="0">
                <a:solidFill>
                  <a:srgbClr val="C00000"/>
                </a:solidFill>
                <a:latin typeface="Times New Roman" panose="02020603050405020304" pitchFamily="18" charset="0"/>
                <a:cs typeface="Times New Roman" panose="02020603050405020304" pitchFamily="18" charset="0"/>
                <a:hlinkClick r:id="rId15" tooltip="Austria"/>
              </a:rPr>
              <a:t>Austria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AutoNum type="arabicPeriod" startAt="11"/>
            </a:pPr>
            <a:r>
              <a:rPr lang="it-IT" dirty="0" smtClean="0">
                <a:solidFill>
                  <a:srgbClr val="C00000"/>
                </a:solidFill>
                <a:latin typeface="Times New Roman" panose="02020603050405020304" pitchFamily="18" charset="0"/>
                <a:cs typeface="Times New Roman" panose="02020603050405020304" pitchFamily="18" charset="0"/>
                <a:hlinkClick r:id="rId16" tooltip="Svezia"/>
              </a:rPr>
              <a:t>Svezia</a:t>
            </a:r>
            <a:endParaRPr lang="it-IT" dirty="0" smtClean="0">
              <a:solidFill>
                <a:srgbClr val="C00000"/>
              </a:solidFill>
              <a:latin typeface="Times New Roman" panose="02020603050405020304" pitchFamily="18" charset="0"/>
              <a:cs typeface="Times New Roman" panose="02020603050405020304" pitchFamily="18" charset="0"/>
            </a:endParaRPr>
          </a:p>
          <a:p>
            <a:pPr marL="342900" indent="-342900" algn="just">
              <a:buAutoNum type="arabicPeriod" startAt="11"/>
            </a:pPr>
            <a:r>
              <a:rPr lang="it-IT" dirty="0" smtClean="0">
                <a:solidFill>
                  <a:srgbClr val="C00000"/>
                </a:solidFill>
                <a:latin typeface="Times New Roman" panose="02020603050405020304" pitchFamily="18" charset="0"/>
                <a:cs typeface="Times New Roman" panose="02020603050405020304" pitchFamily="18" charset="0"/>
                <a:hlinkClick r:id="rId17" tooltip="Finlandia"/>
              </a:rPr>
              <a:t>Finlandia</a:t>
            </a:r>
            <a:endParaRPr lang="it-IT" dirty="0" smtClean="0">
              <a:solidFill>
                <a:srgbClr val="C00000"/>
              </a:solidFill>
              <a:latin typeface="Times New Roman" panose="02020603050405020304" pitchFamily="18" charset="0"/>
              <a:cs typeface="Times New Roman" panose="02020603050405020304" pitchFamily="18" charset="0"/>
            </a:endParaRPr>
          </a:p>
          <a:p>
            <a:pPr algn="just"/>
            <a:r>
              <a:rPr lang="it-IT" dirty="0" smtClean="0">
                <a:solidFill>
                  <a:srgbClr val="FF0000"/>
                </a:solidFill>
                <a:latin typeface="Times New Roman" panose="02020603050405020304" pitchFamily="18" charset="0"/>
                <a:cs typeface="Times New Roman" panose="02020603050405020304" pitchFamily="18" charset="0"/>
              </a:rPr>
              <a:t>16. </a:t>
            </a:r>
            <a:r>
              <a:rPr lang="it-IT" u="sng" dirty="0" smtClean="0">
                <a:solidFill>
                  <a:srgbClr val="0070C0"/>
                </a:solidFill>
                <a:latin typeface="Times New Roman" panose="02020603050405020304" pitchFamily="18" charset="0"/>
                <a:cs typeface="Times New Roman" panose="02020603050405020304" pitchFamily="18" charset="0"/>
              </a:rPr>
              <a:t>Danimarca</a:t>
            </a:r>
            <a:endParaRPr lang="it-IT" u="sng" dirty="0">
              <a:solidFill>
                <a:srgbClr val="0070C0"/>
              </a:solidFill>
              <a:latin typeface="Times New Roman" panose="02020603050405020304" pitchFamily="18" charset="0"/>
              <a:cs typeface="Times New Roman" panose="02020603050405020304" pitchFamily="18" charset="0"/>
            </a:endParaRPr>
          </a:p>
          <a:p>
            <a:pPr algn="just"/>
            <a:r>
              <a:rPr lang="it-IT" dirty="0" smtClean="0">
                <a:solidFill>
                  <a:srgbClr val="C00000"/>
                </a:solidFill>
                <a:latin typeface="Times New Roman" panose="02020603050405020304" pitchFamily="18" charset="0"/>
                <a:cs typeface="Times New Roman" panose="02020603050405020304" pitchFamily="18" charset="0"/>
              </a:rPr>
              <a:t>17. </a:t>
            </a:r>
            <a:r>
              <a:rPr lang="it-IT" u="sng" dirty="0" smtClean="0">
                <a:solidFill>
                  <a:srgbClr val="0070C0"/>
                </a:solidFill>
                <a:latin typeface="Times New Roman" panose="02020603050405020304" pitchFamily="18" charset="0"/>
                <a:cs typeface="Times New Roman" panose="02020603050405020304" pitchFamily="18" charset="0"/>
              </a:rPr>
              <a:t>Liechtenstein</a:t>
            </a:r>
            <a:endParaRPr lang="it-IT" u="sng" dirty="0">
              <a:solidFill>
                <a:srgbClr val="0070C0"/>
              </a:solidFill>
              <a:latin typeface="Times New Roman" panose="02020603050405020304" pitchFamily="18" charset="0"/>
              <a:cs typeface="Times New Roman" panose="02020603050405020304" pitchFamily="18" charset="0"/>
            </a:endParaRPr>
          </a:p>
          <a:p>
            <a:pPr algn="just"/>
            <a:endParaRPr lang="it-IT" dirty="0">
              <a:solidFill>
                <a:srgbClr val="C00000"/>
              </a:solidFill>
            </a:endParaRPr>
          </a:p>
        </p:txBody>
      </p:sp>
    </p:spTree>
    <p:extLst>
      <p:ext uri="{BB962C8B-B14F-4D97-AF65-F5344CB8AC3E}">
        <p14:creationId xmlns:p14="http://schemas.microsoft.com/office/powerpoint/2010/main" val="1714006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OBIETTIVI</a:t>
            </a:r>
            <a:br>
              <a:rPr lang="it-IT" dirty="0" smtClean="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pPr marL="0" indent="0">
              <a:buNone/>
            </a:pPr>
            <a:r>
              <a:rPr lang="it-IT" sz="3200" dirty="0" smtClean="0">
                <a:latin typeface="Times New Roman" panose="02020603050405020304" pitchFamily="18" charset="0"/>
                <a:cs typeface="Times New Roman" panose="02020603050405020304" pitchFamily="18" charset="0"/>
              </a:rPr>
              <a:t>Uno </a:t>
            </a:r>
            <a:r>
              <a:rPr lang="it-IT" sz="3200" dirty="0">
                <a:latin typeface="Times New Roman" panose="02020603050405020304" pitchFamily="18" charset="0"/>
                <a:cs typeface="Times New Roman" panose="02020603050405020304" pitchFamily="18" charset="0"/>
              </a:rPr>
              <a:t>degli obiettivi principali del regolamento di Dublino è impedire ai richiedenti asilo di presentare domande in più Stati membri (cosiddetto </a:t>
            </a:r>
            <a:r>
              <a:rPr lang="it-IT" sz="3200" i="1" dirty="0" err="1">
                <a:latin typeface="Times New Roman" panose="02020603050405020304" pitchFamily="18" charset="0"/>
                <a:cs typeface="Times New Roman" panose="02020603050405020304" pitchFamily="18" charset="0"/>
              </a:rPr>
              <a:t>asylum</a:t>
            </a:r>
            <a:r>
              <a:rPr lang="it-IT" sz="3200" i="1" dirty="0">
                <a:latin typeface="Times New Roman" panose="02020603050405020304" pitchFamily="18" charset="0"/>
                <a:cs typeface="Times New Roman" panose="02020603050405020304" pitchFamily="18" charset="0"/>
              </a:rPr>
              <a:t> shopping</a:t>
            </a:r>
            <a:r>
              <a:rPr lang="it-IT" sz="3200" dirty="0">
                <a:latin typeface="Times New Roman" panose="02020603050405020304" pitchFamily="18" charset="0"/>
                <a:cs typeface="Times New Roman" panose="02020603050405020304" pitchFamily="18" charset="0"/>
              </a:rPr>
              <a:t>). Un altro obiettivo è quello di ridurre il numero di richiedenti asilo "in orbita", che sono trasportati da Stato membro a Stato membro. </a:t>
            </a:r>
            <a:r>
              <a:rPr lang="it-IT" sz="3200" dirty="0" smtClean="0">
                <a:latin typeface="Times New Roman" panose="02020603050405020304" pitchFamily="18" charset="0"/>
                <a:cs typeface="Times New Roman" panose="02020603050405020304" pitchFamily="18" charset="0"/>
              </a:rPr>
              <a:t>Poiché </a:t>
            </a:r>
            <a:r>
              <a:rPr lang="it-IT" sz="3200" dirty="0">
                <a:latin typeface="Times New Roman" panose="02020603050405020304" pitchFamily="18" charset="0"/>
                <a:cs typeface="Times New Roman" panose="02020603050405020304" pitchFamily="18" charset="0"/>
              </a:rPr>
              <a:t>il primo </a:t>
            </a:r>
            <a:r>
              <a:rPr lang="it-IT" sz="3200" dirty="0" smtClean="0">
                <a:latin typeface="Times New Roman" panose="02020603050405020304" pitchFamily="18" charset="0"/>
                <a:cs typeface="Times New Roman" panose="02020603050405020304" pitchFamily="18" charset="0"/>
              </a:rPr>
              <a:t>Paese </a:t>
            </a:r>
            <a:r>
              <a:rPr lang="it-IT" sz="3200" dirty="0">
                <a:latin typeface="Times New Roman" panose="02020603050405020304" pitchFamily="18" charset="0"/>
                <a:cs typeface="Times New Roman" panose="02020603050405020304" pitchFamily="18" charset="0"/>
              </a:rPr>
              <a:t>di arrivo è incaricato di trattare la domanda, </a:t>
            </a:r>
            <a:r>
              <a:rPr lang="it-IT" sz="3200" dirty="0" smtClean="0">
                <a:latin typeface="Times New Roman" panose="02020603050405020304" pitchFamily="18" charset="0"/>
                <a:cs typeface="Times New Roman" panose="02020603050405020304" pitchFamily="18" charset="0"/>
              </a:rPr>
              <a:t>ciò determina un aggravio sugli Stati di </a:t>
            </a:r>
            <a:r>
              <a:rPr lang="it-IT" sz="3200" dirty="0">
                <a:latin typeface="Times New Roman" panose="02020603050405020304" pitchFamily="18" charset="0"/>
                <a:cs typeface="Times New Roman" panose="02020603050405020304" pitchFamily="18" charset="0"/>
              </a:rPr>
              <a:t>confine, </a:t>
            </a:r>
            <a:r>
              <a:rPr lang="it-IT" sz="3200" dirty="0" smtClean="0">
                <a:latin typeface="Times New Roman" panose="02020603050405020304" pitchFamily="18" charset="0"/>
                <a:cs typeface="Times New Roman" panose="02020603050405020304" pitchFamily="18" charset="0"/>
              </a:rPr>
              <a:t>che spesso non sono in </a:t>
            </a:r>
            <a:r>
              <a:rPr lang="it-IT" sz="3200" dirty="0">
                <a:latin typeface="Times New Roman" panose="02020603050405020304" pitchFamily="18" charset="0"/>
                <a:cs typeface="Times New Roman" panose="02020603050405020304" pitchFamily="18" charset="0"/>
              </a:rPr>
              <a:t>grado di offrire sostegno e protezione ai richiedenti asilo</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075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latin typeface="Times New Roman" panose="02020603050405020304" pitchFamily="18" charset="0"/>
                <a:cs typeface="Times New Roman" panose="02020603050405020304" pitchFamily="18" charset="0"/>
              </a:rPr>
              <a:t>Che</a:t>
            </a:r>
            <a:r>
              <a:rPr lang="it-IT" sz="3600" dirty="0" smtClean="0">
                <a:latin typeface="Times New Roman" panose="02020603050405020304" pitchFamily="18" charset="0"/>
                <a:cs typeface="Times New Roman" panose="02020603050405020304" pitchFamily="18" charset="0"/>
              </a:rPr>
              <a:t> </a:t>
            </a:r>
            <a:r>
              <a:rPr lang="it-IT" sz="3600" b="1" dirty="0" smtClean="0">
                <a:latin typeface="Times New Roman" panose="02020603050405020304" pitchFamily="18" charset="0"/>
                <a:cs typeface="Times New Roman" panose="02020603050405020304" pitchFamily="18" charset="0"/>
              </a:rPr>
              <a:t>succede se un richiedente asilo fa richiesta contemporaneamente in più di un Paese membro?</a:t>
            </a:r>
            <a:r>
              <a:rPr lang="it-IT" sz="3600" dirty="0" smtClean="0">
                <a:latin typeface="Times New Roman" panose="02020603050405020304" pitchFamily="18" charset="0"/>
                <a:cs typeface="Times New Roman" panose="02020603050405020304" pitchFamily="18" charset="0"/>
              </a:rPr>
              <a:t/>
            </a:r>
            <a:br>
              <a:rPr lang="it-IT" sz="3600" dirty="0" smtClean="0">
                <a:latin typeface="Times New Roman" panose="02020603050405020304" pitchFamily="18" charset="0"/>
                <a:cs typeface="Times New Roman" panose="02020603050405020304" pitchFamily="18" charset="0"/>
              </a:rPr>
            </a:br>
            <a:endParaRPr lang="it-IT" sz="36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Autofit/>
          </a:bodyPr>
          <a:lstStyle/>
          <a:p>
            <a:pPr marL="0" indent="0">
              <a:buNone/>
            </a:pPr>
            <a:r>
              <a:rPr lang="it-IT" sz="4000" b="1" dirty="0" smtClean="0">
                <a:latin typeface="Times New Roman" panose="02020603050405020304" pitchFamily="18" charset="0"/>
                <a:cs typeface="Times New Roman" panose="02020603050405020304" pitchFamily="18" charset="0"/>
              </a:rPr>
              <a:t>Il </a:t>
            </a:r>
            <a:r>
              <a:rPr lang="it-IT" sz="4000" b="1" dirty="0">
                <a:latin typeface="Times New Roman" panose="02020603050405020304" pitchFamily="18" charset="0"/>
                <a:cs typeface="Times New Roman" panose="02020603050405020304" pitchFamily="18" charset="0"/>
              </a:rPr>
              <a:t>profugo viene rimandato al Paese di approdo</a:t>
            </a:r>
            <a:r>
              <a:rPr lang="it-IT" sz="4000" dirty="0">
                <a:latin typeface="Times New Roman" panose="02020603050405020304" pitchFamily="18" charset="0"/>
                <a:cs typeface="Times New Roman" panose="02020603050405020304" pitchFamily="18" charset="0"/>
              </a:rPr>
              <a:t>. La doppia domanda viene rilevata perché il profugo viene registrato, con tanto di schedatura delle impronte digitali, e i suoi dati vengono inseriti in un database europeo (</a:t>
            </a:r>
            <a:r>
              <a:rPr lang="it-IT" sz="4000" dirty="0" err="1">
                <a:latin typeface="Times New Roman" panose="02020603050405020304" pitchFamily="18" charset="0"/>
                <a:cs typeface="Times New Roman" panose="02020603050405020304" pitchFamily="18" charset="0"/>
              </a:rPr>
              <a:t>Eurodac</a:t>
            </a:r>
            <a:r>
              <a:rPr lang="it-IT" sz="4000" dirty="0">
                <a:latin typeface="Times New Roman" panose="02020603050405020304" pitchFamily="18" charset="0"/>
                <a:cs typeface="Times New Roman" panose="02020603050405020304" pitchFamily="18" charset="0"/>
              </a:rPr>
              <a:t>) che consente un controllo incrociato.</a:t>
            </a:r>
            <a:br>
              <a:rPr lang="it-IT" sz="4000" dirty="0">
                <a:latin typeface="Times New Roman" panose="02020603050405020304" pitchFamily="18" charset="0"/>
                <a:cs typeface="Times New Roman" panose="02020603050405020304" pitchFamily="18" charset="0"/>
              </a:rPr>
            </a:b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endParaRPr lang="it-IT"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033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1822</Words>
  <Application>Microsoft Office PowerPoint</Application>
  <PresentationFormat>Widescreen</PresentationFormat>
  <Paragraphs>148</Paragraphs>
  <Slides>26</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26</vt:i4>
      </vt:variant>
    </vt:vector>
  </HeadingPairs>
  <TitlesOfParts>
    <vt:vector size="34" baseType="lpstr">
      <vt:lpstr>Arial</vt:lpstr>
      <vt:lpstr>Bodoni MT</vt:lpstr>
      <vt:lpstr>Calibri</vt:lpstr>
      <vt:lpstr>Calibri Light</vt:lpstr>
      <vt:lpstr>Times New Roman</vt:lpstr>
      <vt:lpstr>Wingdings</vt:lpstr>
      <vt:lpstr>Tema di Office</vt:lpstr>
      <vt:lpstr>Oggetto shell Packager</vt:lpstr>
      <vt:lpstr>Esperienza degli sbarchi a Salerno nel periodo 2014 - 2017</vt:lpstr>
      <vt:lpstr>Presentazione standard di PowerPoint</vt:lpstr>
      <vt:lpstr>Sbarchi migranti porto di Salerno</vt:lpstr>
      <vt:lpstr>Il Regolamento di Dublino  </vt:lpstr>
      <vt:lpstr>Il regolamento di Dublino</vt:lpstr>
      <vt:lpstr>Il regolamento di Dublino</vt:lpstr>
      <vt:lpstr>Stati in cui vige il Regolamento di Dublino</vt:lpstr>
      <vt:lpstr>OBIETTIVI </vt:lpstr>
      <vt:lpstr>Che succede se un richiedente asilo fa richiesta contemporaneamente in più di un Paese membro? </vt:lpstr>
      <vt:lpstr>Chi non può fare domanda? </vt:lpstr>
      <vt:lpstr>Qual è il limite del Trattato di Dublino? </vt:lpstr>
      <vt:lpstr>Diritto di asilo</vt:lpstr>
      <vt:lpstr>Status di rifugiato</vt:lpstr>
      <vt:lpstr>protezione sussidiaria </vt:lpstr>
      <vt:lpstr>Dove presentare la domanda di protezione internazionale </vt:lpstr>
      <vt:lpstr>Il modello C 3</vt:lpstr>
      <vt:lpstr>Permesso di soggiorno per richiesta asilo</vt:lpstr>
      <vt:lpstr>Quali sono gli esiti possibili dell’audizione presso la Commissione Territoriale? </vt:lpstr>
      <vt:lpstr>Riconoscimento dello status di rifugiato </vt:lpstr>
      <vt:lpstr> </vt:lpstr>
      <vt:lpstr>Cosa accade dopo la presentazione della domanda?</vt:lpstr>
      <vt:lpstr>Audizione del richiedente</vt:lpstr>
      <vt:lpstr>Espulsione</vt:lpstr>
      <vt:lpstr>  L’accompagnamento alla frontiera  </vt:lpstr>
      <vt:lpstr>Sanità </vt:lpstr>
      <vt:lpstr>Presentazione standard di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Esperienza degli sbarchi a Salerno nel periodo 2014 - 2017</dc:title>
  <dc:creator>Sig. Dirigente</dc:creator>
  <cp:lastModifiedBy>Sig. Dirigente</cp:lastModifiedBy>
  <cp:revision>36</cp:revision>
  <cp:lastPrinted>2018-10-10T14:03:15Z</cp:lastPrinted>
  <dcterms:created xsi:type="dcterms:W3CDTF">2018-10-10T10:09:51Z</dcterms:created>
  <dcterms:modified xsi:type="dcterms:W3CDTF">2018-10-11T11:58:06Z</dcterms:modified>
</cp:coreProperties>
</file>