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2" r:id="rId3"/>
    <p:sldId id="274" r:id="rId4"/>
    <p:sldId id="258" r:id="rId5"/>
    <p:sldId id="261" r:id="rId6"/>
    <p:sldId id="262" r:id="rId7"/>
    <p:sldId id="271" r:id="rId8"/>
    <p:sldId id="264" r:id="rId9"/>
    <p:sldId id="276" r:id="rId10"/>
    <p:sldId id="277" r:id="rId11"/>
    <p:sldId id="275" r:id="rId12"/>
    <p:sldId id="278" r:id="rId13"/>
    <p:sldId id="263" r:id="rId14"/>
    <p:sldId id="265" r:id="rId15"/>
    <p:sldId id="280" r:id="rId16"/>
    <p:sldId id="257" r:id="rId17"/>
    <p:sldId id="270" r:id="rId18"/>
    <p:sldId id="259" r:id="rId19"/>
    <p:sldId id="279" r:id="rId20"/>
    <p:sldId id="260" r:id="rId21"/>
    <p:sldId id="267" r:id="rId22"/>
    <p:sldId id="266" r:id="rId23"/>
    <p:sldId id="269" r:id="rId24"/>
    <p:sldId id="268" r:id="rId25"/>
    <p:sldId id="281" r:id="rId2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11/10/2018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055F8-1D02-4417-9241-55C834FD9970}" type="datetimeFigureOut">
              <a:rPr lang="it-IT" smtClean="0"/>
              <a:pPr/>
              <a:t>11/10/2018</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www.aslsalerno.it/accedere-al-consultorio"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8" Type="http://schemas.openxmlformats.org/officeDocument/2006/relationships/hyperlink" Target="https://europa.eu/european-union/about-eu/countries/member-countries/cyprus_it" TargetMode="External"/><Relationship Id="rId13" Type="http://schemas.openxmlformats.org/officeDocument/2006/relationships/hyperlink" Target="https://europa.eu/european-union/about-eu/countries/member-countries/portugal_it" TargetMode="External"/><Relationship Id="rId18" Type="http://schemas.openxmlformats.org/officeDocument/2006/relationships/hyperlink" Target="https://europa.eu/european-union/about-eu/countries/member-countries/france_it" TargetMode="External"/><Relationship Id="rId26" Type="http://schemas.openxmlformats.org/officeDocument/2006/relationships/hyperlink" Target="https://europa.eu/european-union/about-eu/countries/member-countries/italy_it" TargetMode="External"/><Relationship Id="rId3" Type="http://schemas.openxmlformats.org/officeDocument/2006/relationships/hyperlink" Target="https://europa.eu/european-union/about-eu/countries/member-countries/lithuania_it" TargetMode="External"/><Relationship Id="rId21" Type="http://schemas.openxmlformats.org/officeDocument/2006/relationships/hyperlink" Target="https://europa.eu/european-union/about-eu/countries/member-countries/slovakia_it" TargetMode="External"/><Relationship Id="rId7" Type="http://schemas.openxmlformats.org/officeDocument/2006/relationships/hyperlink" Target="https://europa.eu/european-union/about-eu/countries/member-countries/malta_it" TargetMode="External"/><Relationship Id="rId12" Type="http://schemas.openxmlformats.org/officeDocument/2006/relationships/hyperlink" Target="https://europa.eu/european-union/about-eu/countries/member-countries/denmark_it" TargetMode="External"/><Relationship Id="rId17" Type="http://schemas.openxmlformats.org/officeDocument/2006/relationships/hyperlink" Target="https://europa.eu/european-union/about-eu/countries/member-countries/czechrepublic_it" TargetMode="External"/><Relationship Id="rId25" Type="http://schemas.openxmlformats.org/officeDocument/2006/relationships/hyperlink" Target="https://europa.eu/european-union/about-eu/countries/member-countries/spain_it" TargetMode="External"/><Relationship Id="rId2" Type="http://schemas.openxmlformats.org/officeDocument/2006/relationships/hyperlink" Target="https://europa.eu/european-union/about-eu/countries/member-countries/austria_it" TargetMode="External"/><Relationship Id="rId16" Type="http://schemas.openxmlformats.org/officeDocument/2006/relationships/hyperlink" Target="https://europa.eu/european-union/about-eu/countries/member-countries/finland_it" TargetMode="External"/><Relationship Id="rId20" Type="http://schemas.openxmlformats.org/officeDocument/2006/relationships/hyperlink" Target="https://europa.eu/european-union/about-eu/countries/member-countries/germany_it" TargetMode="External"/><Relationship Id="rId29" Type="http://schemas.openxmlformats.org/officeDocument/2006/relationships/hyperlink" Target="https://europa.eu/european-union/about-eu/countries/member-countries/hungary_it" TargetMode="External"/><Relationship Id="rId1" Type="http://schemas.openxmlformats.org/officeDocument/2006/relationships/slideLayout" Target="../slideLayouts/slideLayout1.xml"/><Relationship Id="rId6" Type="http://schemas.openxmlformats.org/officeDocument/2006/relationships/hyperlink" Target="https://europa.eu/european-union/about-eu/countries/member-countries/bulgaria_it" TargetMode="External"/><Relationship Id="rId11" Type="http://schemas.openxmlformats.org/officeDocument/2006/relationships/hyperlink" Target="https://europa.eu/european-union/about-eu/countries/member-countries/poland_it" TargetMode="External"/><Relationship Id="rId24" Type="http://schemas.openxmlformats.org/officeDocument/2006/relationships/hyperlink" Target="https://europa.eu/european-union/about-eu/countries/member-countries/ireland_it" TargetMode="External"/><Relationship Id="rId5" Type="http://schemas.openxmlformats.org/officeDocument/2006/relationships/hyperlink" Target="https://europa.eu/european-union/about-eu/countries/member-countries/luxembourg_it" TargetMode="External"/><Relationship Id="rId15" Type="http://schemas.openxmlformats.org/officeDocument/2006/relationships/hyperlink" Target="https://europa.eu/european-union/about-eu/countries/member-countries/unitedkingdom_it" TargetMode="External"/><Relationship Id="rId23" Type="http://schemas.openxmlformats.org/officeDocument/2006/relationships/hyperlink" Target="https://europa.eu/european-union/about-eu/countries/member-countries/slovenia_it" TargetMode="External"/><Relationship Id="rId28" Type="http://schemas.openxmlformats.org/officeDocument/2006/relationships/hyperlink" Target="https://europa.eu/european-union/about-eu/countries/member-countries/latvia_it" TargetMode="External"/><Relationship Id="rId10" Type="http://schemas.openxmlformats.org/officeDocument/2006/relationships/hyperlink" Target="https://europa.eu/european-union/about-eu/countries/member-countries/croatia_it" TargetMode="External"/><Relationship Id="rId19" Type="http://schemas.openxmlformats.org/officeDocument/2006/relationships/hyperlink" Target="https://europa.eu/european-union/about-eu/countries/member-countries/romania_it" TargetMode="External"/><Relationship Id="rId4" Type="http://schemas.openxmlformats.org/officeDocument/2006/relationships/hyperlink" Target="https://europa.eu/european-union/about-eu/countries/member-countries/belgium_it" TargetMode="External"/><Relationship Id="rId9" Type="http://schemas.openxmlformats.org/officeDocument/2006/relationships/hyperlink" Target="https://europa.eu/european-union/about-eu/countries/member-countries/netherlands_it" TargetMode="External"/><Relationship Id="rId14" Type="http://schemas.openxmlformats.org/officeDocument/2006/relationships/hyperlink" Target="https://europa.eu/european-union/about-eu/countries/member-countries/estonia_it" TargetMode="External"/><Relationship Id="rId22" Type="http://schemas.openxmlformats.org/officeDocument/2006/relationships/hyperlink" Target="https://europa.eu/european-union/about-eu/countries/member-countries/greece_it" TargetMode="External"/><Relationship Id="rId27" Type="http://schemas.openxmlformats.org/officeDocument/2006/relationships/hyperlink" Target="https://europa.eu/european-union/about-eu/countries/member-countries/sweden_i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12 ottobre 2018</a:t>
            </a:r>
            <a:endParaRPr lang="it-IT" dirty="0"/>
          </a:p>
        </p:txBody>
      </p:sp>
      <p:sp>
        <p:nvSpPr>
          <p:cNvPr id="3" name="Sottotitolo 2"/>
          <p:cNvSpPr>
            <a:spLocks noGrp="1"/>
          </p:cNvSpPr>
          <p:nvPr>
            <p:ph type="subTitle" idx="1"/>
          </p:nvPr>
        </p:nvSpPr>
        <p:spPr>
          <a:xfrm>
            <a:off x="683568" y="1268760"/>
            <a:ext cx="7704856" cy="4680520"/>
          </a:xfrm>
        </p:spPr>
        <p:txBody>
          <a:bodyPr>
            <a:normAutofit fontScale="77500" lnSpcReduction="20000"/>
          </a:bodyPr>
          <a:lstStyle/>
          <a:p>
            <a:pPr algn="just"/>
            <a:endParaRPr lang="it-IT" sz="1900" dirty="0" smtClean="0"/>
          </a:p>
          <a:p>
            <a:pPr algn="ctr"/>
            <a:endParaRPr lang="it-IT" sz="2800" dirty="0" smtClean="0"/>
          </a:p>
          <a:p>
            <a:pPr algn="ctr"/>
            <a:r>
              <a:rPr lang="it-IT" sz="2800" dirty="0" smtClean="0"/>
              <a:t>PRESENTAZIONE </a:t>
            </a:r>
          </a:p>
          <a:p>
            <a:pPr algn="ctr"/>
            <a:r>
              <a:rPr lang="it-IT" sz="2800" dirty="0" smtClean="0"/>
              <a:t>DEI </a:t>
            </a:r>
            <a:r>
              <a:rPr lang="it-IT" sz="2800" dirty="0" smtClean="0"/>
              <a:t>DATI  MONITORAGGIO </a:t>
            </a:r>
            <a:endParaRPr lang="it-IT" sz="2800" dirty="0" smtClean="0"/>
          </a:p>
          <a:p>
            <a:pPr algn="ctr"/>
            <a:endParaRPr lang="it-IT" sz="2800" dirty="0" smtClean="0"/>
          </a:p>
          <a:p>
            <a:pPr algn="ctr"/>
            <a:r>
              <a:rPr lang="it-IT" sz="2800" dirty="0" smtClean="0"/>
              <a:t>PRESTAZIONI E RENDICONTAZIONE   </a:t>
            </a:r>
            <a:endParaRPr lang="it-IT" sz="2800" dirty="0" smtClean="0"/>
          </a:p>
          <a:p>
            <a:pPr algn="ctr"/>
            <a:r>
              <a:rPr lang="it-IT" sz="2800" dirty="0" smtClean="0"/>
              <a:t> Stranieri Temporaneamente Presenti</a:t>
            </a:r>
            <a:endParaRPr lang="it-IT" sz="2800" dirty="0" smtClean="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smtClean="0"/>
          </a:p>
          <a:p>
            <a:pPr algn="just"/>
            <a:endParaRPr lang="it-IT" sz="1600" dirty="0" smtClean="0"/>
          </a:p>
          <a:p>
            <a:pPr algn="ctr"/>
            <a:r>
              <a:rPr lang="it-IT" sz="1600" dirty="0" smtClean="0"/>
              <a:t>Dott.ssa PATRIZIA GIANNITTI</a:t>
            </a:r>
          </a:p>
          <a:p>
            <a:pPr algn="ctr"/>
            <a:r>
              <a:rPr lang="it-IT" sz="1600" dirty="0" smtClean="0"/>
              <a:t>COORDINATORE  AZIENDALE  RENDICONTAZIONE  </a:t>
            </a:r>
            <a:r>
              <a:rPr lang="it-IT" sz="1600" dirty="0" smtClean="0"/>
              <a:t>PRESTAZIONI  </a:t>
            </a:r>
            <a:r>
              <a:rPr lang="it-IT" sz="1600" dirty="0" smtClean="0"/>
              <a:t>STP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a:bodyPr>
          <a:lstStyle/>
          <a:p>
            <a:r>
              <a:rPr lang="it-IT" sz="3200" dirty="0" smtClean="0"/>
              <a:t>AMBUALTORI STP Anno 2016</a:t>
            </a:r>
            <a:endParaRPr lang="it-IT" sz="3200" dirty="0"/>
          </a:p>
        </p:txBody>
      </p:sp>
      <p:sp>
        <p:nvSpPr>
          <p:cNvPr id="3" name="Sottotitolo 2"/>
          <p:cNvSpPr>
            <a:spLocks noGrp="1"/>
          </p:cNvSpPr>
          <p:nvPr>
            <p:ph type="subTitle" idx="1"/>
          </p:nvPr>
        </p:nvSpPr>
        <p:spPr>
          <a:xfrm>
            <a:off x="683568" y="980728"/>
            <a:ext cx="7704856" cy="5400600"/>
          </a:xfrm>
        </p:spPr>
        <p:txBody>
          <a:bodyPr>
            <a:normAutofit/>
          </a:bodyPr>
          <a:lstStyle/>
          <a:p>
            <a:pPr algn="just"/>
            <a:endParaRPr lang="it-IT" sz="1600" dirty="0" smtClean="0"/>
          </a:p>
          <a:p>
            <a:pPr algn="just"/>
            <a:r>
              <a:rPr lang="it-IT" sz="1600" dirty="0" smtClean="0"/>
              <a:t> si sono effettuate </a:t>
            </a:r>
            <a:r>
              <a:rPr lang="it-IT" sz="2000" dirty="0" smtClean="0"/>
              <a:t>434 visite  a  273 utenti di cui </a:t>
            </a:r>
          </a:p>
          <a:p>
            <a:pPr algn="just"/>
            <a:r>
              <a:rPr lang="it-IT" sz="2000" dirty="0" smtClean="0"/>
              <a:t>n. 110 maschi e n. 163 femmine</a:t>
            </a:r>
          </a:p>
          <a:p>
            <a:pPr algn="just"/>
            <a:r>
              <a:rPr lang="it-IT" sz="1600" dirty="0" smtClean="0"/>
              <a:t>Le visite ambulatoriali maggiormente richieste sono le visite  ginecologiche n. </a:t>
            </a:r>
            <a:r>
              <a:rPr lang="it-IT" sz="2000" dirty="0" smtClean="0"/>
              <a:t>112</a:t>
            </a:r>
            <a:r>
              <a:rPr lang="it-IT" sz="1600" dirty="0" smtClean="0"/>
              <a:t>, seguite dalle visite odontoiatriche  dalla prescrizione farmaci, visite ortopediche.</a:t>
            </a:r>
          </a:p>
          <a:p>
            <a:pPr algn="just"/>
            <a:endParaRPr lang="it-IT" sz="1600" dirty="0" smtClean="0"/>
          </a:p>
          <a:p>
            <a:pPr algn="just"/>
            <a:r>
              <a:rPr lang="it-IT" sz="1600" dirty="0" smtClean="0"/>
              <a:t>Il distretto che effettua il maggior numero di visite è il DS66 Salerno con n. 166 VISITE  </a:t>
            </a:r>
          </a:p>
          <a:p>
            <a:pPr algn="just"/>
            <a:endParaRPr lang="it-IT" sz="1600" dirty="0" smtClean="0"/>
          </a:p>
          <a:p>
            <a:pPr algn="just"/>
            <a:r>
              <a:rPr lang="it-IT" sz="1600" dirty="0" smtClean="0"/>
              <a:t>DS 65 Battipaglia n. 58 VISITE </a:t>
            </a:r>
          </a:p>
          <a:p>
            <a:pPr algn="just"/>
            <a:r>
              <a:rPr lang="it-IT" sz="1600" dirty="0" smtClean="0"/>
              <a:t>DS 64 Eboli n. 44 VISITE </a:t>
            </a:r>
          </a:p>
          <a:p>
            <a:pPr algn="just"/>
            <a:r>
              <a:rPr lang="it-IT" sz="1600" dirty="0" smtClean="0"/>
              <a:t>DS 61 Angri   n. 43 VISITE</a:t>
            </a:r>
          </a:p>
          <a:p>
            <a:pPr algn="just"/>
            <a:r>
              <a:rPr lang="it-IT" sz="1600" dirty="0" smtClean="0"/>
              <a:t>DS 69 Capaccio /Rocca n. 24 VISITE</a:t>
            </a:r>
          </a:p>
          <a:p>
            <a:pPr algn="just"/>
            <a:endParaRPr lang="it-IT" sz="1600" dirty="0" smtClean="0"/>
          </a:p>
          <a:p>
            <a:pPr algn="just"/>
            <a:r>
              <a:rPr lang="it-IT" sz="1600" dirty="0" smtClean="0"/>
              <a:t>Questi dati relativi al 2016 sono in crescita in tutti i distretti </a:t>
            </a:r>
          </a:p>
          <a:p>
            <a:pPr algn="just"/>
            <a:endParaRPr lang="it-IT" sz="1600" dirty="0" smtClean="0"/>
          </a:p>
          <a:p>
            <a:pPr algn="just"/>
            <a:r>
              <a:rPr lang="it-IT" sz="1600" dirty="0" smtClean="0"/>
              <a:t>Si ricorda che il DS 71 di </a:t>
            </a:r>
            <a:r>
              <a:rPr lang="it-IT" sz="1600" dirty="0" err="1" smtClean="0"/>
              <a:t>Sapri</a:t>
            </a:r>
            <a:r>
              <a:rPr lang="it-IT" sz="1600" dirty="0" smtClean="0"/>
              <a:t> ha ambulatorio STP situato nel Presidio, cosi come anche il DS 62 di Sarno, invece il DS 63  di Cava dei Tirreni e costa d’Amalfi non ha ambulatorio STP .</a:t>
            </a:r>
          </a:p>
          <a:p>
            <a:pPr algn="just"/>
            <a:endParaRPr lang="it-IT" sz="1600" dirty="0" smtClean="0"/>
          </a:p>
          <a:p>
            <a:endParaRPr lang="it-IT" sz="1600" dirty="0" smtClean="0"/>
          </a:p>
          <a:p>
            <a:endParaRPr lang="it-IT" sz="1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Ambulatorio STP</a:t>
            </a:r>
            <a:endParaRPr lang="it-IT" dirty="0"/>
          </a:p>
        </p:txBody>
      </p:sp>
      <p:sp>
        <p:nvSpPr>
          <p:cNvPr id="3" name="Sottotitolo 2"/>
          <p:cNvSpPr>
            <a:spLocks noGrp="1"/>
          </p:cNvSpPr>
          <p:nvPr>
            <p:ph type="subTitle" idx="1"/>
          </p:nvPr>
        </p:nvSpPr>
        <p:spPr>
          <a:xfrm>
            <a:off x="683568" y="1484784"/>
            <a:ext cx="7704856" cy="4896544"/>
          </a:xfrm>
        </p:spPr>
        <p:txBody>
          <a:bodyPr>
            <a:normAutofit/>
          </a:bodyPr>
          <a:lstStyle/>
          <a:p>
            <a:pPr algn="just"/>
            <a:r>
              <a:rPr lang="it-IT" sz="1800" b="1" dirty="0" smtClean="0"/>
              <a:t>L’ attività di un ambulatorio STP</a:t>
            </a:r>
          </a:p>
          <a:p>
            <a:pPr algn="l"/>
            <a:r>
              <a:rPr lang="it-IT" sz="1600" dirty="0" smtClean="0"/>
              <a:t>Il medico effettua : visite mediche generali, anche per situazioni come febbre, raffreddore, dolori generici; indica e prescrive visite specifiche;</a:t>
            </a:r>
            <a:br>
              <a:rPr lang="it-IT" sz="1600" dirty="0" smtClean="0"/>
            </a:br>
            <a:r>
              <a:rPr lang="it-IT" sz="1600" dirty="0" smtClean="0"/>
              <a:t>·   indica e prescrive esami di diagnostica (che individuano le malattie) generali e specifici;</a:t>
            </a:r>
            <a:br>
              <a:rPr lang="it-IT" sz="1600" dirty="0" smtClean="0"/>
            </a:br>
            <a:r>
              <a:rPr lang="it-IT" sz="1600" dirty="0" smtClean="0"/>
              <a:t>·    indica e prescrive i farmaci necessari. </a:t>
            </a:r>
          </a:p>
          <a:p>
            <a:pPr algn="l"/>
            <a:r>
              <a:rPr lang="it-IT" sz="1600" dirty="0" smtClean="0"/>
              <a:t>Si precisa che l’accertamento della essenzialità della prestazione ,come per l’urgenza rientra nell’ambito della responsabilità del medico </a:t>
            </a:r>
            <a:r>
              <a:rPr lang="it-IT" sz="1600" dirty="0" smtClean="0"/>
              <a:t>, pertanto deve essere rendicontata ogni visita effettuata</a:t>
            </a:r>
            <a:endParaRPr lang="it-IT" sz="1600" dirty="0" smtClean="0"/>
          </a:p>
          <a:p>
            <a:pPr algn="l"/>
            <a:endParaRPr lang="it-IT" sz="1600" dirty="0" smtClean="0"/>
          </a:p>
          <a:p>
            <a:pPr algn="l"/>
            <a:r>
              <a:rPr lang="it-IT" sz="1600" dirty="0" smtClean="0"/>
              <a:t>Da tale attività  si deducono i costi delle prestazioni (prima visita, prescrizioni farmaci , controlli,ecc) dell’attività ambulatoriale da riportare nel report semestrale della rendicontazione, da trasmettere al livello regionale </a:t>
            </a:r>
          </a:p>
          <a:p>
            <a:pPr algn="l"/>
            <a:endParaRPr lang="it-IT" sz="1600" dirty="0" smtClean="0"/>
          </a:p>
          <a:p>
            <a:pPr algn="l"/>
            <a:r>
              <a:rPr lang="it-IT" sz="1600" dirty="0" smtClean="0"/>
              <a:t>A volte nello stesso ambulatorio </a:t>
            </a:r>
            <a:r>
              <a:rPr lang="it-IT" sz="1600" b="1" dirty="0" smtClean="0"/>
              <a:t>si genera anche </a:t>
            </a:r>
            <a:r>
              <a:rPr lang="it-IT" sz="1600" dirty="0" smtClean="0"/>
              <a:t>la tessera STP o comunque occorre creare l’opportunità di poter ricevere subito prima della visita in ambulatorio l’iscrizione allo sportello per  dare diritto alla tessera STP al cittadino non regolare che si presenta all’ambulatorio STP.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Ambulatorio STP</a:t>
            </a:r>
            <a:endParaRPr lang="it-IT" dirty="0"/>
          </a:p>
        </p:txBody>
      </p:sp>
      <p:sp>
        <p:nvSpPr>
          <p:cNvPr id="3" name="Sottotitolo 2"/>
          <p:cNvSpPr>
            <a:spLocks noGrp="1"/>
          </p:cNvSpPr>
          <p:nvPr>
            <p:ph type="subTitle" idx="1"/>
          </p:nvPr>
        </p:nvSpPr>
        <p:spPr>
          <a:xfrm>
            <a:off x="683568" y="1484784"/>
            <a:ext cx="7704856" cy="4154016"/>
          </a:xfrm>
        </p:spPr>
        <p:txBody>
          <a:bodyPr>
            <a:normAutofit/>
          </a:bodyPr>
          <a:lstStyle/>
          <a:p>
            <a:pPr algn="l"/>
            <a:endParaRPr lang="it-IT" sz="1800" dirty="0" smtClean="0"/>
          </a:p>
          <a:p>
            <a:pPr algn="l"/>
            <a:r>
              <a:rPr lang="it-IT" sz="1800" dirty="0" smtClean="0"/>
              <a:t>Spesso negli Ambulatori STP sono presenti  </a:t>
            </a:r>
            <a:r>
              <a:rPr lang="it-IT" sz="1800" b="1" dirty="0" smtClean="0"/>
              <a:t>medici volontari </a:t>
            </a:r>
            <a:r>
              <a:rPr lang="it-IT" sz="1800" dirty="0" smtClean="0"/>
              <a:t>, come nell’Ambulatorio del DS </a:t>
            </a:r>
            <a:r>
              <a:rPr lang="it-IT" sz="1800" dirty="0" smtClean="0"/>
              <a:t>66 di </a:t>
            </a:r>
            <a:r>
              <a:rPr lang="it-IT" sz="1800" dirty="0" smtClean="0"/>
              <a:t>S</a:t>
            </a:r>
            <a:r>
              <a:rPr lang="it-IT" sz="1800" dirty="0" smtClean="0"/>
              <a:t>alerno  </a:t>
            </a:r>
            <a:r>
              <a:rPr lang="it-IT" sz="1800" dirty="0" smtClean="0"/>
              <a:t>frequentato da volontari medici e infermieri della Caritas Diocesana, </a:t>
            </a:r>
            <a:r>
              <a:rPr lang="it-IT" sz="1800" dirty="0" smtClean="0"/>
              <a:t>come </a:t>
            </a:r>
            <a:r>
              <a:rPr lang="it-IT" sz="1800" dirty="0" smtClean="0"/>
              <a:t>il  DS 65 di Eboli  </a:t>
            </a:r>
            <a:r>
              <a:rPr lang="it-IT" sz="1800" dirty="0" smtClean="0"/>
              <a:t>dall’Associazione l’Altra Italia</a:t>
            </a:r>
            <a:endParaRPr lang="it-IT" sz="1800" dirty="0" smtClean="0"/>
          </a:p>
          <a:p>
            <a:pPr algn="l"/>
            <a:endParaRPr lang="it-IT" sz="1800" dirty="0" smtClean="0"/>
          </a:p>
          <a:p>
            <a:pPr algn="l"/>
            <a:r>
              <a:rPr lang="it-IT" sz="1800" dirty="0" smtClean="0"/>
              <a:t>La partecipazione dei volontari nell’ambulatorio STP  </a:t>
            </a:r>
            <a:r>
              <a:rPr lang="it-IT" sz="1800" dirty="0" smtClean="0"/>
              <a:t>deve essere regolamentato da Convenzioni sottoscritta con dal rappresentante legale dell’ASL Salerno e deve  accludere  un progetto concordato  e firmato tra </a:t>
            </a:r>
            <a:r>
              <a:rPr lang="it-IT" sz="1800" dirty="0" smtClean="0"/>
              <a:t>il presidente dell’associazione </a:t>
            </a:r>
            <a:r>
              <a:rPr lang="it-IT" sz="1800" dirty="0" smtClean="0"/>
              <a:t>di volontariato Onlus e il responsabile dell’ambulatorio </a:t>
            </a:r>
            <a:r>
              <a:rPr lang="it-IT" sz="1800" dirty="0" smtClean="0"/>
              <a:t>e/o il direttore  </a:t>
            </a:r>
            <a:r>
              <a:rPr lang="it-IT" sz="1800" dirty="0" smtClean="0"/>
              <a:t>Sanitario </a:t>
            </a:r>
            <a:r>
              <a:rPr lang="it-IT" sz="1800" dirty="0" smtClean="0"/>
              <a:t>del </a:t>
            </a:r>
            <a:r>
              <a:rPr lang="it-IT" sz="1800" dirty="0" smtClean="0"/>
              <a:t>macrocentro. </a:t>
            </a:r>
          </a:p>
          <a:p>
            <a:pPr algn="l"/>
            <a:r>
              <a:rPr lang="it-IT" sz="1800" dirty="0" smtClean="0"/>
              <a:t>Nel progetto si individuano, lo scopo del progetto, la durata, le risorse ,  le modalità di accesso, i compiti di ciascuna parte e l’ASL</a:t>
            </a:r>
            <a:endParaRPr lang="it-IT"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Garantire le prestazioni</a:t>
            </a:r>
            <a:endParaRPr lang="it-IT" dirty="0"/>
          </a:p>
        </p:txBody>
      </p:sp>
      <p:sp>
        <p:nvSpPr>
          <p:cNvPr id="3" name="Sottotitolo 2"/>
          <p:cNvSpPr>
            <a:spLocks noGrp="1"/>
          </p:cNvSpPr>
          <p:nvPr>
            <p:ph type="subTitle" idx="1"/>
          </p:nvPr>
        </p:nvSpPr>
        <p:spPr>
          <a:xfrm>
            <a:off x="683568" y="1124744"/>
            <a:ext cx="7704856" cy="4514056"/>
          </a:xfrm>
        </p:spPr>
        <p:txBody>
          <a:bodyPr>
            <a:normAutofit fontScale="92500" lnSpcReduction="10000"/>
          </a:bodyPr>
          <a:lstStyle/>
          <a:p>
            <a:pPr algn="l"/>
            <a:r>
              <a:rPr lang="it-IT" sz="1600" dirty="0" smtClean="0"/>
              <a:t/>
            </a:r>
            <a:br>
              <a:rPr lang="it-IT" sz="1600" dirty="0" smtClean="0"/>
            </a:br>
            <a:r>
              <a:rPr lang="it-IT" sz="1600" dirty="0" smtClean="0"/>
              <a:t>   </a:t>
            </a:r>
            <a:r>
              <a:rPr lang="it-IT" sz="1600" dirty="0" smtClean="0"/>
              <a:t>L</a:t>
            </a:r>
            <a:r>
              <a:rPr lang="it-IT" sz="1600" dirty="0" smtClean="0"/>
              <a:t>a normativa vigente garantisce:</a:t>
            </a:r>
          </a:p>
          <a:p>
            <a:pPr algn="l"/>
            <a:r>
              <a:rPr lang="it-IT" sz="1600" dirty="0" smtClean="0"/>
              <a:t> </a:t>
            </a:r>
            <a:r>
              <a:rPr lang="it-IT" sz="1600" dirty="0" smtClean="0"/>
              <a:t>  </a:t>
            </a:r>
            <a:r>
              <a:rPr lang="it-IT" sz="1600" dirty="0" smtClean="0"/>
              <a:t> Cure ambulatorie ed ospedaliere, urgenti o comunque essenziali;</a:t>
            </a:r>
            <a:br>
              <a:rPr lang="it-IT" sz="1600" dirty="0" smtClean="0"/>
            </a:br>
            <a:r>
              <a:rPr lang="it-IT" sz="1600" dirty="0" smtClean="0"/>
              <a:t>   </a:t>
            </a:r>
            <a:r>
              <a:rPr lang="it-IT" sz="1600" dirty="0" smtClean="0"/>
              <a:t> Cure </a:t>
            </a:r>
            <a:r>
              <a:rPr lang="it-IT" sz="1600" dirty="0" smtClean="0"/>
              <a:t>per malattia ed infortunio;</a:t>
            </a:r>
            <a:br>
              <a:rPr lang="it-IT" sz="1600" dirty="0" smtClean="0"/>
            </a:br>
            <a:r>
              <a:rPr lang="it-IT" sz="1600" dirty="0" smtClean="0"/>
              <a:t>    Interventi di medicina preventiva e le cure che necessitano;</a:t>
            </a:r>
            <a:br>
              <a:rPr lang="it-IT" sz="1600" dirty="0" smtClean="0"/>
            </a:br>
            <a:r>
              <a:rPr lang="it-IT" sz="1600" dirty="0" smtClean="0"/>
              <a:t>    Assistenza farmaceutica;</a:t>
            </a:r>
            <a:br>
              <a:rPr lang="it-IT" sz="1600" dirty="0" smtClean="0"/>
            </a:br>
            <a:r>
              <a:rPr lang="it-IT" sz="1600" dirty="0" smtClean="0"/>
              <a:t>    Assistenza protesica;</a:t>
            </a:r>
            <a:br>
              <a:rPr lang="it-IT" sz="1600" dirty="0" smtClean="0"/>
            </a:br>
            <a:r>
              <a:rPr lang="it-IT" sz="1600" dirty="0" smtClean="0"/>
              <a:t>   </a:t>
            </a:r>
            <a:r>
              <a:rPr lang="it-IT" sz="1600" b="1" dirty="0" smtClean="0">
                <a:solidFill>
                  <a:schemeClr val="bg1">
                    <a:lumMod val="50000"/>
                    <a:lumOff val="50000"/>
                  </a:schemeClr>
                </a:solidFill>
                <a:hlinkClick r:id="rId2"/>
              </a:rPr>
              <a:t> </a:t>
            </a:r>
            <a:r>
              <a:rPr lang="it-IT" sz="1600" u="sng" dirty="0" smtClean="0">
                <a:solidFill>
                  <a:schemeClr val="bg1"/>
                </a:solidFill>
                <a:hlinkClick r:id="rId2"/>
              </a:rPr>
              <a:t>I servizi per la tutela maternità e gravidanza, interruzione Volontaria di Gravidanza (</a:t>
            </a:r>
            <a:r>
              <a:rPr lang="it-IT" sz="1600" u="sng" dirty="0" smtClean="0">
                <a:solidFill>
                  <a:schemeClr val="bg1"/>
                </a:solidFill>
                <a:hlinkClick r:id="rId2"/>
              </a:rPr>
              <a:t>IVG</a:t>
            </a:r>
            <a:r>
              <a:rPr lang="it-IT" sz="1600" b="1" dirty="0" smtClean="0">
                <a:solidFill>
                  <a:schemeClr val="bg1"/>
                </a:solidFill>
                <a:hlinkClick r:id="rId2"/>
              </a:rPr>
              <a:t>)</a:t>
            </a:r>
            <a:r>
              <a:rPr lang="it-IT" sz="1600" dirty="0" smtClean="0">
                <a:solidFill>
                  <a:schemeClr val="bg1"/>
                </a:solidFill>
              </a:rPr>
              <a:t> </a:t>
            </a:r>
            <a:r>
              <a:rPr lang="it-IT" sz="1600" dirty="0" smtClean="0">
                <a:solidFill>
                  <a:schemeClr val="bg1"/>
                </a:solidFill>
              </a:rPr>
              <a:t>presso il </a:t>
            </a:r>
            <a:r>
              <a:rPr lang="it-IT" sz="1600" dirty="0" smtClean="0">
                <a:solidFill>
                  <a:schemeClr val="bg1"/>
                </a:solidFill>
              </a:rPr>
              <a:t>P.O. Sarno </a:t>
            </a:r>
            <a:r>
              <a:rPr lang="it-IT" sz="1600" dirty="0" smtClean="0"/>
              <a:t/>
            </a:r>
            <a:br>
              <a:rPr lang="it-IT" sz="1600" dirty="0" smtClean="0"/>
            </a:br>
            <a:r>
              <a:rPr lang="it-IT" sz="1600" dirty="0" smtClean="0"/>
              <a:t>    La tutela della salute dei minorenni (bambini dai 0 ai 18 anni);</a:t>
            </a:r>
            <a:br>
              <a:rPr lang="it-IT" sz="1600" dirty="0" smtClean="0"/>
            </a:br>
            <a:r>
              <a:rPr lang="it-IT" sz="1600" dirty="0" smtClean="0"/>
              <a:t>    Le vaccinazioni;</a:t>
            </a:r>
            <a:br>
              <a:rPr lang="it-IT" sz="1600" dirty="0" smtClean="0"/>
            </a:br>
            <a:r>
              <a:rPr lang="it-IT" sz="1600" dirty="0" smtClean="0"/>
              <a:t>    La profilassi internazionale;</a:t>
            </a:r>
            <a:br>
              <a:rPr lang="it-IT" sz="1600" dirty="0" smtClean="0"/>
            </a:br>
            <a:r>
              <a:rPr lang="it-IT" sz="1600" dirty="0" smtClean="0"/>
              <a:t>    La profilassi, diagnosi e cura malattie infettive;</a:t>
            </a:r>
            <a:br>
              <a:rPr lang="it-IT" sz="1600" dirty="0" smtClean="0"/>
            </a:br>
            <a:r>
              <a:rPr lang="it-IT" sz="1600" dirty="0" smtClean="0"/>
              <a:t>    La cura della salute mentale (psicologo, psichiatra);</a:t>
            </a:r>
            <a:br>
              <a:rPr lang="it-IT" sz="1600" dirty="0" smtClean="0"/>
            </a:br>
            <a:r>
              <a:rPr lang="it-IT" sz="1600" dirty="0" smtClean="0"/>
              <a:t>    La cura delle tossicodipendenze;</a:t>
            </a:r>
            <a:br>
              <a:rPr lang="it-IT" sz="1600" dirty="0" smtClean="0"/>
            </a:br>
            <a:r>
              <a:rPr lang="it-IT" sz="1600" dirty="0" smtClean="0"/>
              <a:t>    La fornitura di ausili e protesi. </a:t>
            </a:r>
          </a:p>
          <a:p>
            <a:r>
              <a:rPr lang="it-IT" sz="1600" dirty="0" smtClean="0"/>
              <a:t> </a:t>
            </a:r>
          </a:p>
          <a:p>
            <a:pPr algn="just"/>
            <a:r>
              <a:rPr lang="it-IT" sz="1600" dirty="0" smtClean="0"/>
              <a:t>Tutte prestazioni  erogabili agli STP e da censire nel report semestrale della rendicontazione, in quanto prestazioni dovranno essere riportate nella contabilità  del Bilancio aziendale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Garantire le prestazioni</a:t>
            </a:r>
            <a:endParaRPr lang="it-IT" dirty="0"/>
          </a:p>
        </p:txBody>
      </p:sp>
      <p:sp>
        <p:nvSpPr>
          <p:cNvPr id="3" name="Sottotitolo 2"/>
          <p:cNvSpPr>
            <a:spLocks noGrp="1"/>
          </p:cNvSpPr>
          <p:nvPr>
            <p:ph type="subTitle" idx="1"/>
          </p:nvPr>
        </p:nvSpPr>
        <p:spPr>
          <a:xfrm>
            <a:off x="683568" y="1124744"/>
            <a:ext cx="7704856" cy="4514056"/>
          </a:xfrm>
        </p:spPr>
        <p:txBody>
          <a:bodyPr>
            <a:normAutofit/>
          </a:bodyPr>
          <a:lstStyle/>
          <a:p>
            <a:r>
              <a:rPr lang="it-IT" sz="1600" dirty="0" smtClean="0"/>
              <a:t/>
            </a:r>
            <a:br>
              <a:rPr lang="it-IT" sz="1600" dirty="0" smtClean="0"/>
            </a:br>
            <a:r>
              <a:rPr lang="it-IT" sz="1600" dirty="0" smtClean="0"/>
              <a:t>  </a:t>
            </a:r>
          </a:p>
        </p:txBody>
      </p:sp>
      <p:sp>
        <p:nvSpPr>
          <p:cNvPr id="4" name="Rettangolo 3"/>
          <p:cNvSpPr/>
          <p:nvPr/>
        </p:nvSpPr>
        <p:spPr>
          <a:xfrm>
            <a:off x="611560" y="1484784"/>
            <a:ext cx="7704856" cy="4247317"/>
          </a:xfrm>
          <a:prstGeom prst="rect">
            <a:avLst/>
          </a:prstGeom>
        </p:spPr>
        <p:txBody>
          <a:bodyPr wrap="square">
            <a:spAutoFit/>
          </a:bodyPr>
          <a:lstStyle/>
          <a:p>
            <a:endParaRPr lang="it-IT" dirty="0" smtClean="0"/>
          </a:p>
          <a:p>
            <a:endParaRPr lang="it-IT" dirty="0" smtClean="0"/>
          </a:p>
          <a:p>
            <a:r>
              <a:rPr lang="it-IT" dirty="0" smtClean="0"/>
              <a:t>Ai minori è prevista l’assistenza sanitaria  con  l’iscrizione  al SSN scelta del pediatra fino al 14 anno di età, se muniti di codice fiscale. </a:t>
            </a:r>
            <a:endParaRPr lang="it-IT" dirty="0" smtClean="0"/>
          </a:p>
          <a:p>
            <a:r>
              <a:rPr lang="it-IT" dirty="0" smtClean="0"/>
              <a:t> </a:t>
            </a:r>
            <a:r>
              <a:rPr lang="it-IT" dirty="0" smtClean="0"/>
              <a:t>Inoltre la fascia 14-18 è considerata minore secondo la </a:t>
            </a:r>
            <a:r>
              <a:rPr lang="it-IT" dirty="0" smtClean="0"/>
              <a:t>Convenzione </a:t>
            </a:r>
            <a:r>
              <a:rPr lang="it-IT" dirty="0" smtClean="0"/>
              <a:t>sui diritti del fanciullo ratificata con la </a:t>
            </a:r>
            <a:r>
              <a:rPr lang="it-IT" dirty="0" smtClean="0"/>
              <a:t>legge n.  </a:t>
            </a:r>
            <a:r>
              <a:rPr lang="it-IT" dirty="0" smtClean="0"/>
              <a:t>176/1991, nel T.U. del 1998 art 35 comma 3  punto b, garantendo le prestazioni come al minore italiano</a:t>
            </a:r>
            <a:r>
              <a:rPr lang="it-IT" dirty="0" smtClean="0"/>
              <a:t>.</a:t>
            </a:r>
          </a:p>
          <a:p>
            <a:endParaRPr lang="it-IT" dirty="0" smtClean="0"/>
          </a:p>
          <a:p>
            <a:r>
              <a:rPr lang="it-IT" dirty="0" smtClean="0"/>
              <a:t>La puerpera può essere seguita fino al parto e dopo i primi 6 mesi per la tutela della gravidanza e può estendere il suo codice STP ai figli minori e al coniuge</a:t>
            </a:r>
            <a:endParaRPr lang="it-IT" dirty="0" smtClean="0"/>
          </a:p>
          <a:p>
            <a:endParaRPr lang="it-IT" dirty="0" smtClean="0"/>
          </a:p>
          <a:p>
            <a:endParaRPr lang="it-IT" dirty="0" smtClean="0"/>
          </a:p>
          <a:p>
            <a:endParaRPr lang="it-IT" dirty="0" smtClean="0"/>
          </a:p>
          <a:p>
            <a:endParaRPr lang="it-IT"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Garantire le prestazioni</a:t>
            </a:r>
            <a:endParaRPr lang="it-IT" dirty="0"/>
          </a:p>
        </p:txBody>
      </p:sp>
      <p:sp>
        <p:nvSpPr>
          <p:cNvPr id="3" name="Sottotitolo 2"/>
          <p:cNvSpPr>
            <a:spLocks noGrp="1"/>
          </p:cNvSpPr>
          <p:nvPr>
            <p:ph type="subTitle" idx="1"/>
          </p:nvPr>
        </p:nvSpPr>
        <p:spPr>
          <a:xfrm>
            <a:off x="683568" y="1124744"/>
            <a:ext cx="7704856" cy="4514056"/>
          </a:xfrm>
        </p:spPr>
        <p:txBody>
          <a:bodyPr>
            <a:normAutofit/>
          </a:bodyPr>
          <a:lstStyle/>
          <a:p>
            <a:r>
              <a:rPr lang="it-IT" sz="1600" dirty="0" smtClean="0"/>
              <a:t/>
            </a:r>
            <a:br>
              <a:rPr lang="it-IT" sz="1600" dirty="0" smtClean="0"/>
            </a:br>
            <a:r>
              <a:rPr lang="it-IT" sz="1600" dirty="0" smtClean="0"/>
              <a:t>  </a:t>
            </a:r>
          </a:p>
        </p:txBody>
      </p:sp>
      <p:sp>
        <p:nvSpPr>
          <p:cNvPr id="4" name="Rettangolo 3"/>
          <p:cNvSpPr/>
          <p:nvPr/>
        </p:nvSpPr>
        <p:spPr>
          <a:xfrm>
            <a:off x="611560" y="1484784"/>
            <a:ext cx="7704856" cy="4801314"/>
          </a:xfrm>
          <a:prstGeom prst="rect">
            <a:avLst/>
          </a:prstGeom>
        </p:spPr>
        <p:txBody>
          <a:bodyPr wrap="square">
            <a:spAutoFit/>
          </a:bodyPr>
          <a:lstStyle/>
          <a:p>
            <a:r>
              <a:rPr lang="it-IT" dirty="0" smtClean="0"/>
              <a:t>Le prestazioni di cui al comma 3 art 35 del T.U. sono erogate  senza  oneri a carico dei richiedenti  qualora  privi  di  risorse  economiche   sufficienti, </a:t>
            </a:r>
          </a:p>
          <a:p>
            <a:r>
              <a:rPr lang="it-IT" dirty="0" smtClean="0"/>
              <a:t>come dichiarato da</a:t>
            </a:r>
          </a:p>
          <a:p>
            <a:r>
              <a:rPr lang="it-IT" dirty="0" smtClean="0"/>
              <a:t>  </a:t>
            </a:r>
            <a:r>
              <a:rPr lang="it-IT" dirty="0" err="1" smtClean="0"/>
              <a:t>All</a:t>
            </a:r>
            <a:r>
              <a:rPr lang="it-IT" dirty="0" smtClean="0"/>
              <a:t> 1 </a:t>
            </a:r>
            <a:r>
              <a:rPr lang="it-IT" dirty="0" err="1" smtClean="0"/>
              <a:t>_dichiarazione</a:t>
            </a:r>
            <a:r>
              <a:rPr lang="it-IT" dirty="0" smtClean="0"/>
              <a:t> di indigenza</a:t>
            </a:r>
          </a:p>
          <a:p>
            <a:endParaRPr lang="it-IT" dirty="0" smtClean="0"/>
          </a:p>
          <a:p>
            <a:r>
              <a:rPr lang="it-IT" dirty="0" err="1" smtClean="0"/>
              <a:t>All</a:t>
            </a:r>
            <a:r>
              <a:rPr lang="it-IT" dirty="0" smtClean="0"/>
              <a:t> 2 </a:t>
            </a:r>
            <a:r>
              <a:rPr lang="it-IT" dirty="0" err="1" smtClean="0"/>
              <a:t>_dichiarazione</a:t>
            </a:r>
            <a:r>
              <a:rPr lang="it-IT" dirty="0" smtClean="0"/>
              <a:t> urgente ed essenziale,  </a:t>
            </a:r>
          </a:p>
          <a:p>
            <a:r>
              <a:rPr lang="it-IT" dirty="0" smtClean="0"/>
              <a:t>fatte   salve   le   quote   di partecipazione  alla  spesa  a  parità'  con  i   cittadini italiani.</a:t>
            </a:r>
          </a:p>
          <a:p>
            <a:endParaRPr lang="it-IT" dirty="0" smtClean="0"/>
          </a:p>
          <a:p>
            <a:r>
              <a:rPr lang="it-IT" dirty="0" smtClean="0"/>
              <a:t> Sulla base di questa documentazione, che resta nei macrocentri che l’ASL , si possono richiedere al livello regionale i rimborsi dovuti da altri paesi europei secondo gli Accordi Stato Regioni , il T.U. del 1998, </a:t>
            </a:r>
            <a:r>
              <a:rPr lang="it-IT" dirty="0" smtClean="0"/>
              <a:t>Circolare </a:t>
            </a:r>
            <a:r>
              <a:rPr lang="it-IT" dirty="0" smtClean="0"/>
              <a:t>n. 5 del </a:t>
            </a:r>
            <a:r>
              <a:rPr lang="it-IT" dirty="0" smtClean="0"/>
              <a:t>2000</a:t>
            </a:r>
            <a:r>
              <a:rPr lang="it-IT" dirty="0" smtClean="0"/>
              <a:t>. Sulla base di tali dati si identifica successivamente il finanziamento del </a:t>
            </a:r>
            <a:r>
              <a:rPr lang="it-IT" b="1" dirty="0" smtClean="0"/>
              <a:t>FSN- parte corrente assistenza sanitaria agli stranieri presenti sul territorio nazionale</a:t>
            </a:r>
            <a:r>
              <a:rPr lang="it-IT" dirty="0" smtClean="0"/>
              <a:t>(</a:t>
            </a:r>
            <a:r>
              <a:rPr lang="it-IT" dirty="0" err="1" smtClean="0"/>
              <a:t>Del.n</a:t>
            </a:r>
            <a:r>
              <a:rPr lang="it-IT" dirty="0" smtClean="0"/>
              <a:t> 5/08/1998 e </a:t>
            </a:r>
            <a:r>
              <a:rPr lang="it-IT" dirty="0" err="1" smtClean="0"/>
              <a:t>Del.n</a:t>
            </a:r>
            <a:r>
              <a:rPr lang="it-IT" dirty="0" smtClean="0"/>
              <a:t>.21/04/1999 ) stanziato dal parte del CIPE (Comitato internazionale programmazione economica).</a:t>
            </a:r>
          </a:p>
          <a:p>
            <a:endParaRPr lang="it-IT"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Crediti verso la Prefettura</a:t>
            </a:r>
            <a:endParaRPr lang="it-IT" dirty="0"/>
          </a:p>
        </p:txBody>
      </p:sp>
      <p:sp>
        <p:nvSpPr>
          <p:cNvPr id="3" name="Sottotitolo 2"/>
          <p:cNvSpPr>
            <a:spLocks noGrp="1"/>
          </p:cNvSpPr>
          <p:nvPr>
            <p:ph type="subTitle" idx="1"/>
          </p:nvPr>
        </p:nvSpPr>
        <p:spPr>
          <a:xfrm>
            <a:off x="683568" y="1484784"/>
            <a:ext cx="7088832" cy="4154016"/>
          </a:xfrm>
        </p:spPr>
        <p:txBody>
          <a:bodyPr>
            <a:normAutofit/>
          </a:bodyPr>
          <a:lstStyle/>
          <a:p>
            <a:pPr algn="just"/>
            <a:r>
              <a:rPr lang="it-IT" sz="2000" dirty="0" smtClean="0"/>
              <a:t>Secondo l’art 32 del Decreto n. 50 del 24 aprile 2017 relativo al trasferimento delle competenze per prestazioni urgenti e comunque essenziali, erogate agli stranieri STP , il debito verso le prefetture deve essere mantenuto distinto nel report semestrale, cioè le prestazione dei ricoveri, dei Pronto Soccorso e tutela della maternità,  deve essere trasmesso alla regione  non più alle Prefettura</a:t>
            </a:r>
          </a:p>
          <a:p>
            <a:pPr algn="just"/>
            <a:endParaRPr lang="it-IT" sz="2000" dirty="0" smtClean="0"/>
          </a:p>
          <a:p>
            <a:pPr algn="ctr"/>
            <a:r>
              <a:rPr lang="it-IT" sz="2000" dirty="0" smtClean="0"/>
              <a:t>Per il 2017 l’importo relativo alle prestazioni a carico </a:t>
            </a:r>
            <a:r>
              <a:rPr lang="it-IT" sz="2000" b="1" dirty="0" smtClean="0"/>
              <a:t>dell’ex Prefettura  è pari a  € 740.874,37 </a:t>
            </a:r>
          </a:p>
          <a:p>
            <a:pPr algn="ctr"/>
            <a:r>
              <a:rPr lang="it-IT" sz="2000" dirty="0" smtClean="0"/>
              <a:t>la spesa farmaceutica è  pari a  € 27.389,99</a:t>
            </a:r>
          </a:p>
          <a:p>
            <a:pPr algn="ctr"/>
            <a:r>
              <a:rPr lang="it-IT" sz="2000" dirty="0" smtClean="0"/>
              <a:t>le prestazione a carico del SSN sono pari a € 166.294,96. </a:t>
            </a:r>
          </a:p>
          <a:p>
            <a:pPr algn="ctr"/>
            <a:endParaRPr lang="it-IT" sz="2000" dirty="0" smtClean="0"/>
          </a:p>
          <a:p>
            <a:pPr algn="just"/>
            <a:endParaRPr lang="it-IT"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Crediti verso la Prefettura</a:t>
            </a:r>
            <a:endParaRPr lang="it-IT" dirty="0"/>
          </a:p>
        </p:txBody>
      </p:sp>
      <p:sp>
        <p:nvSpPr>
          <p:cNvPr id="3" name="Sottotitolo 2"/>
          <p:cNvSpPr>
            <a:spLocks noGrp="1"/>
          </p:cNvSpPr>
          <p:nvPr>
            <p:ph type="subTitle" idx="1"/>
          </p:nvPr>
        </p:nvSpPr>
        <p:spPr>
          <a:xfrm>
            <a:off x="683568" y="1484784"/>
            <a:ext cx="7088832" cy="4154016"/>
          </a:xfrm>
        </p:spPr>
        <p:txBody>
          <a:bodyPr>
            <a:normAutofit/>
          </a:bodyPr>
          <a:lstStyle/>
          <a:p>
            <a:pPr algn="just"/>
            <a:endParaRPr lang="it-IT" sz="1600" dirty="0" smtClean="0"/>
          </a:p>
          <a:p>
            <a:pPr algn="just"/>
            <a:r>
              <a:rPr lang="it-IT" sz="1800" dirty="0" smtClean="0"/>
              <a:t>Sicuramente, il monitoraggio può e deve essere perfettibile al fine di poter ottimizzare gli importi indicati relativi a TUTTE le prestazioni erogate, in quanto rimborsi, e in quanto importi economici sono riconducibili ai modelli del NSIS ,come  il modello LA per le risultanze della spesa STP  che devono collimare con i dati trasmessi in Regione  e modelle CE e con il Bilancio Aziendale, </a:t>
            </a:r>
          </a:p>
          <a:p>
            <a:pPr algn="just"/>
            <a:endParaRPr lang="it-IT" sz="1800" dirty="0" smtClean="0"/>
          </a:p>
          <a:p>
            <a:pPr algn="just"/>
            <a:r>
              <a:rPr lang="it-IT" sz="1800" dirty="0" smtClean="0"/>
              <a:t>Qui c’è la giustifica della scadenza semestrale  del report sulla rendicontazione delle prestazione STP e per la previsione del Bilancio Aziendale </a:t>
            </a:r>
          </a:p>
          <a:p>
            <a:pPr algn="just"/>
            <a:endParaRPr lang="it-IT" sz="1600" dirty="0" smtClean="0"/>
          </a:p>
          <a:p>
            <a:pPr algn="just"/>
            <a:endParaRPr lang="it-IT"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360039"/>
          </a:xfrm>
        </p:spPr>
        <p:txBody>
          <a:bodyPr>
            <a:normAutofit fontScale="90000"/>
          </a:bodyPr>
          <a:lstStyle/>
          <a:p>
            <a:r>
              <a:rPr lang="it-IT" dirty="0" smtClean="0"/>
              <a:t>Comunitari e non UE</a:t>
            </a:r>
            <a:endParaRPr lang="it-IT" dirty="0"/>
          </a:p>
        </p:txBody>
      </p:sp>
      <p:sp>
        <p:nvSpPr>
          <p:cNvPr id="3" name="Sottotitolo 2"/>
          <p:cNvSpPr>
            <a:spLocks noGrp="1"/>
          </p:cNvSpPr>
          <p:nvPr>
            <p:ph type="subTitle" idx="1"/>
          </p:nvPr>
        </p:nvSpPr>
        <p:spPr>
          <a:xfrm>
            <a:off x="683568" y="1124744"/>
            <a:ext cx="7632848" cy="5400600"/>
          </a:xfrm>
        </p:spPr>
        <p:txBody>
          <a:bodyPr>
            <a:normAutofit fontScale="25000" lnSpcReduction="20000"/>
          </a:bodyPr>
          <a:lstStyle/>
          <a:p>
            <a:endParaRPr lang="it-IT" sz="1600" dirty="0" smtClean="0"/>
          </a:p>
          <a:p>
            <a:pPr algn="just"/>
            <a:endParaRPr lang="it-IT" sz="1600" dirty="0" smtClean="0"/>
          </a:p>
          <a:p>
            <a:pPr algn="ctr"/>
            <a:r>
              <a:rPr lang="it-IT" sz="6400" dirty="0" smtClean="0"/>
              <a:t>I Paesi</a:t>
            </a:r>
            <a:r>
              <a:rPr lang="it-IT" sz="6400" b="1" dirty="0" smtClean="0"/>
              <a:t> </a:t>
            </a:r>
            <a:r>
              <a:rPr lang="it-IT" sz="6400" dirty="0" smtClean="0"/>
              <a:t>che hanno attualmente </a:t>
            </a:r>
            <a:r>
              <a:rPr lang="it-IT" sz="6400" dirty="0" smtClean="0"/>
              <a:t>C</a:t>
            </a:r>
            <a:r>
              <a:rPr lang="it-IT" sz="6400" dirty="0" smtClean="0"/>
              <a:t>onvenzioni </a:t>
            </a:r>
            <a:r>
              <a:rPr lang="it-IT" sz="6400" dirty="0" smtClean="0"/>
              <a:t>attive con l’Italia sono</a:t>
            </a:r>
            <a:r>
              <a:rPr lang="it-IT" sz="6400" b="1" dirty="0" smtClean="0"/>
              <a:t> </a:t>
            </a:r>
          </a:p>
          <a:p>
            <a:pPr algn="ctr"/>
            <a:r>
              <a:rPr lang="it-IT" sz="6400" dirty="0" smtClean="0"/>
              <a:t>Australia, Argentina, Brasile, </a:t>
            </a:r>
            <a:r>
              <a:rPr lang="it-IT" sz="6400" dirty="0" err="1" smtClean="0"/>
              <a:t>Capoverde</a:t>
            </a:r>
            <a:r>
              <a:rPr lang="it-IT" sz="6400" dirty="0" smtClean="0"/>
              <a:t>, Città del Vaticano, Repubblica di San Marino, </a:t>
            </a:r>
          </a:p>
          <a:p>
            <a:pPr algn="ctr"/>
            <a:r>
              <a:rPr lang="it-IT" sz="6400" dirty="0" smtClean="0"/>
              <a:t>Montenegro, Principato di Monaco,  Repubblica di Macedonia, Bosnia </a:t>
            </a:r>
            <a:r>
              <a:rPr lang="it-IT" sz="6400" dirty="0" err="1" smtClean="0"/>
              <a:t>Herzegovina</a:t>
            </a:r>
            <a:r>
              <a:rPr lang="it-IT" sz="6400" dirty="0" smtClean="0"/>
              <a:t>,  </a:t>
            </a:r>
          </a:p>
          <a:p>
            <a:pPr algn="ctr"/>
            <a:r>
              <a:rPr lang="it-IT" sz="6400" dirty="0" smtClean="0"/>
              <a:t>Repubblica Serba di Bosnia ed  </a:t>
            </a:r>
            <a:r>
              <a:rPr lang="it-IT" sz="6400" dirty="0" err="1" smtClean="0"/>
              <a:t>Herzegovina</a:t>
            </a:r>
            <a:r>
              <a:rPr lang="it-IT" sz="6400" dirty="0" smtClean="0"/>
              <a:t>, Serbia e Tunisia. </a:t>
            </a:r>
          </a:p>
          <a:p>
            <a:endParaRPr lang="it-IT" sz="6400" dirty="0" smtClean="0"/>
          </a:p>
          <a:p>
            <a:pPr algn="ctr"/>
            <a:r>
              <a:rPr lang="it-IT" sz="6400" b="1" dirty="0" smtClean="0"/>
              <a:t>Essi hanno stabilito sulla base di trattati  o accordi internazionali  di reciprocità  unilaterali o bilaterali o multilaterali  sotto scritti  </a:t>
            </a:r>
          </a:p>
          <a:p>
            <a:pPr algn="ctr"/>
            <a:r>
              <a:rPr lang="it-IT" sz="6400" b="1" dirty="0" smtClean="0"/>
              <a:t>dall’Italia per l’assistenza sanitaria </a:t>
            </a:r>
            <a:r>
              <a:rPr lang="it-IT" sz="6400" dirty="0" smtClean="0"/>
              <a:t>.</a:t>
            </a:r>
          </a:p>
          <a:p>
            <a:endParaRPr lang="it-IT" sz="6400" dirty="0" smtClean="0"/>
          </a:p>
          <a:p>
            <a:pPr algn="ctr"/>
            <a:r>
              <a:rPr lang="it-IT" sz="6400" i="1" dirty="0" smtClean="0"/>
              <a:t>Anche in questo caso, si  chiede il rimborso eventualmente dovuto degli oneri per le prestazioni erogate secondo le direttive emanate dal Ministero della sanità in attuazione dei predetti accordi vigenti</a:t>
            </a:r>
          </a:p>
          <a:p>
            <a:pPr algn="ctr"/>
            <a:endParaRPr lang="it-IT" sz="6400" dirty="0" smtClean="0"/>
          </a:p>
          <a:p>
            <a:pPr algn="ctr"/>
            <a:endParaRPr lang="it-IT" sz="6400" dirty="0" smtClean="0"/>
          </a:p>
          <a:p>
            <a:pPr algn="ctr"/>
            <a:r>
              <a:rPr lang="it-IT" sz="6400" dirty="0" smtClean="0"/>
              <a:t>La Svizzera, è paese non U.E., ma è legata all’U.E. da trattati bilaterali settoriali e includono per lo più le stesse disposizioni adottate dagli altri paesi SEE (Islanda, Liechtenstein e Norvegia) nei settori della libera circolazione di persone, beni, servizi e capitali. </a:t>
            </a:r>
          </a:p>
          <a:p>
            <a:pPr algn="ctr"/>
            <a:endParaRPr lang="it-IT" sz="6400" dirty="0" smtClean="0"/>
          </a:p>
          <a:p>
            <a:endParaRPr lang="it-IT" sz="6400" dirty="0" smtClean="0"/>
          </a:p>
          <a:p>
            <a:endParaRPr lang="it-IT" sz="8000" dirty="0" smtClean="0"/>
          </a:p>
          <a:p>
            <a:r>
              <a:rPr lang="it-IT" sz="8000" dirty="0" smtClean="0"/>
              <a:t> </a:t>
            </a:r>
          </a:p>
          <a:p>
            <a:r>
              <a:rPr lang="it-IT" sz="8000" dirty="0" smtClean="0"/>
              <a:t> </a:t>
            </a:r>
          </a:p>
          <a:p>
            <a:r>
              <a:rPr lang="it-IT" sz="8000" dirty="0" smtClean="0"/>
              <a:t> </a:t>
            </a:r>
          </a:p>
          <a:p>
            <a:r>
              <a:rPr lang="it-IT" sz="8000" dirty="0" smtClean="0"/>
              <a:t> </a:t>
            </a:r>
          </a:p>
          <a:p>
            <a:r>
              <a:rPr lang="it-IT" sz="8000" dirty="0" smtClean="0"/>
              <a:t> </a:t>
            </a:r>
          </a:p>
          <a:p>
            <a:r>
              <a:rPr lang="it-IT" sz="8000" dirty="0" smtClean="0"/>
              <a:t> </a:t>
            </a:r>
          </a:p>
          <a:p>
            <a:r>
              <a:rPr lang="it-IT" sz="8000" dirty="0" smtClean="0"/>
              <a:t> </a:t>
            </a:r>
          </a:p>
          <a:p>
            <a:r>
              <a:rPr lang="it-IT" sz="1600" dirty="0" smtClean="0"/>
              <a:t> </a:t>
            </a:r>
          </a:p>
          <a:p>
            <a:r>
              <a:rPr lang="it-IT" sz="1600" dirty="0" smtClean="0"/>
              <a:t> </a:t>
            </a:r>
          </a:p>
          <a:p>
            <a:r>
              <a:rPr lang="it-IT" sz="1600" dirty="0" smtClean="0"/>
              <a:t> </a:t>
            </a:r>
            <a:endParaRPr lang="it-IT"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360039"/>
          </a:xfrm>
        </p:spPr>
        <p:txBody>
          <a:bodyPr>
            <a:normAutofit fontScale="90000"/>
          </a:bodyPr>
          <a:lstStyle/>
          <a:p>
            <a:r>
              <a:rPr lang="it-IT" dirty="0" smtClean="0"/>
              <a:t>Comunitari e non UE</a:t>
            </a:r>
            <a:endParaRPr lang="it-IT" dirty="0"/>
          </a:p>
        </p:txBody>
      </p:sp>
      <p:sp>
        <p:nvSpPr>
          <p:cNvPr id="3" name="Sottotitolo 2"/>
          <p:cNvSpPr>
            <a:spLocks noGrp="1"/>
          </p:cNvSpPr>
          <p:nvPr>
            <p:ph type="subTitle" idx="1"/>
          </p:nvPr>
        </p:nvSpPr>
        <p:spPr>
          <a:xfrm>
            <a:off x="683568" y="1124744"/>
            <a:ext cx="7632848" cy="5400600"/>
          </a:xfrm>
        </p:spPr>
        <p:txBody>
          <a:bodyPr>
            <a:normAutofit fontScale="25000" lnSpcReduction="20000"/>
          </a:bodyPr>
          <a:lstStyle/>
          <a:p>
            <a:endParaRPr lang="it-IT" sz="1600" dirty="0" smtClean="0"/>
          </a:p>
          <a:p>
            <a:pPr algn="just"/>
            <a:endParaRPr lang="it-IT" sz="1600" dirty="0" smtClean="0"/>
          </a:p>
          <a:p>
            <a:endParaRPr lang="it-IT" sz="6400" dirty="0" smtClean="0"/>
          </a:p>
          <a:p>
            <a:endParaRPr lang="it-IT" sz="6400" dirty="0" smtClean="0"/>
          </a:p>
          <a:p>
            <a:r>
              <a:rPr lang="it-IT" sz="6400" dirty="0" smtClean="0"/>
              <a:t>Gli stati facenti parte dell’Unione Europea ( cittadini comunitari):</a:t>
            </a:r>
          </a:p>
          <a:p>
            <a:r>
              <a:rPr lang="it-IT" sz="4500" b="1" dirty="0" smtClean="0"/>
              <a:t> </a:t>
            </a:r>
            <a:endParaRPr lang="it-IT" sz="4500" dirty="0" smtClean="0"/>
          </a:p>
          <a:p>
            <a:pPr algn="ctr"/>
            <a:r>
              <a:rPr lang="it-IT" sz="8000" dirty="0" smtClean="0">
                <a:solidFill>
                  <a:schemeClr val="tx1"/>
                </a:solidFill>
                <a:hlinkClick r:id="rId2"/>
              </a:rPr>
              <a:t>Austria</a:t>
            </a:r>
            <a:r>
              <a:rPr lang="it-IT" sz="8000" dirty="0" smtClean="0">
                <a:solidFill>
                  <a:schemeClr val="tx1"/>
                </a:solidFill>
              </a:rPr>
              <a:t> </a:t>
            </a:r>
            <a:r>
              <a:rPr lang="it-IT" sz="8000" dirty="0" smtClean="0">
                <a:solidFill>
                  <a:schemeClr val="tx1"/>
                </a:solidFill>
                <a:hlinkClick r:id="rId3"/>
              </a:rPr>
              <a:t>Lituania</a:t>
            </a:r>
            <a:r>
              <a:rPr lang="it-IT" sz="8000" dirty="0" smtClean="0">
                <a:solidFill>
                  <a:schemeClr val="tx1"/>
                </a:solidFill>
              </a:rPr>
              <a:t> </a:t>
            </a:r>
            <a:r>
              <a:rPr lang="it-IT" sz="8000" dirty="0" smtClean="0">
                <a:solidFill>
                  <a:schemeClr val="tx1"/>
                </a:solidFill>
                <a:hlinkClick r:id="rId4"/>
              </a:rPr>
              <a:t>Belgio</a:t>
            </a:r>
            <a:r>
              <a:rPr lang="it-IT" sz="8000" dirty="0" smtClean="0">
                <a:solidFill>
                  <a:schemeClr val="tx1"/>
                </a:solidFill>
              </a:rPr>
              <a:t> </a:t>
            </a:r>
            <a:r>
              <a:rPr lang="it-IT" sz="8000" dirty="0" smtClean="0">
                <a:solidFill>
                  <a:schemeClr val="tx1"/>
                </a:solidFill>
                <a:hlinkClick r:id="rId5"/>
              </a:rPr>
              <a:t>Lussemburgo</a:t>
            </a:r>
            <a:r>
              <a:rPr lang="it-IT" sz="8000" dirty="0" smtClean="0">
                <a:solidFill>
                  <a:schemeClr val="tx1"/>
                </a:solidFill>
              </a:rPr>
              <a:t> </a:t>
            </a:r>
            <a:r>
              <a:rPr lang="it-IT" sz="8000" dirty="0" smtClean="0">
                <a:solidFill>
                  <a:schemeClr val="tx1"/>
                </a:solidFill>
                <a:hlinkClick r:id="rId6"/>
              </a:rPr>
              <a:t>Bulgaria</a:t>
            </a:r>
            <a:r>
              <a:rPr lang="it-IT" sz="8000" dirty="0" smtClean="0">
                <a:solidFill>
                  <a:schemeClr val="tx1"/>
                </a:solidFill>
              </a:rPr>
              <a:t> </a:t>
            </a:r>
            <a:r>
              <a:rPr lang="it-IT" sz="8000" dirty="0" smtClean="0">
                <a:solidFill>
                  <a:schemeClr val="tx1"/>
                </a:solidFill>
                <a:hlinkClick r:id="rId7"/>
              </a:rPr>
              <a:t>Malta</a:t>
            </a:r>
            <a:r>
              <a:rPr lang="it-IT" sz="8000" dirty="0" smtClean="0">
                <a:solidFill>
                  <a:schemeClr val="tx1"/>
                </a:solidFill>
              </a:rPr>
              <a:t> </a:t>
            </a:r>
            <a:r>
              <a:rPr lang="it-IT" sz="8000" dirty="0" smtClean="0">
                <a:solidFill>
                  <a:schemeClr val="tx1"/>
                </a:solidFill>
                <a:hlinkClick r:id="rId8"/>
              </a:rPr>
              <a:t>Cipro</a:t>
            </a:r>
            <a:endParaRPr lang="it-IT" sz="8000" dirty="0" smtClean="0">
              <a:solidFill>
                <a:schemeClr val="tx1"/>
              </a:solidFill>
            </a:endParaRPr>
          </a:p>
          <a:p>
            <a:pPr algn="ctr"/>
            <a:r>
              <a:rPr lang="it-IT" sz="8000" dirty="0" smtClean="0">
                <a:solidFill>
                  <a:schemeClr val="tx1"/>
                </a:solidFill>
              </a:rPr>
              <a:t> </a:t>
            </a:r>
            <a:r>
              <a:rPr lang="it-IT" sz="8000" dirty="0" smtClean="0">
                <a:solidFill>
                  <a:schemeClr val="tx1"/>
                </a:solidFill>
                <a:hlinkClick r:id="rId9"/>
              </a:rPr>
              <a:t>Paesi Bassi</a:t>
            </a:r>
            <a:endParaRPr lang="it-IT" sz="8000" dirty="0" smtClean="0">
              <a:solidFill>
                <a:schemeClr val="tx1"/>
              </a:solidFill>
            </a:endParaRPr>
          </a:p>
          <a:p>
            <a:pPr algn="ctr"/>
            <a:r>
              <a:rPr lang="it-IT" sz="8000" dirty="0" smtClean="0">
                <a:solidFill>
                  <a:schemeClr val="tx1"/>
                </a:solidFill>
                <a:hlinkClick r:id="rId10"/>
              </a:rPr>
              <a:t>Croazia</a:t>
            </a:r>
            <a:r>
              <a:rPr lang="it-IT" sz="8000" dirty="0" smtClean="0">
                <a:solidFill>
                  <a:schemeClr val="tx1"/>
                </a:solidFill>
              </a:rPr>
              <a:t> </a:t>
            </a:r>
            <a:r>
              <a:rPr lang="it-IT" sz="8000" dirty="0" smtClean="0">
                <a:solidFill>
                  <a:schemeClr val="tx1"/>
                </a:solidFill>
                <a:hlinkClick r:id="rId11"/>
              </a:rPr>
              <a:t>Polonia</a:t>
            </a:r>
            <a:r>
              <a:rPr lang="it-IT" sz="8000" dirty="0" smtClean="0">
                <a:solidFill>
                  <a:schemeClr val="tx1"/>
                </a:solidFill>
              </a:rPr>
              <a:t> </a:t>
            </a:r>
            <a:r>
              <a:rPr lang="it-IT" sz="8000" dirty="0" smtClean="0">
                <a:solidFill>
                  <a:schemeClr val="tx1"/>
                </a:solidFill>
                <a:hlinkClick r:id="rId12"/>
              </a:rPr>
              <a:t>Danimarca</a:t>
            </a:r>
            <a:r>
              <a:rPr lang="it-IT" sz="8000" dirty="0" smtClean="0">
                <a:solidFill>
                  <a:schemeClr val="tx1"/>
                </a:solidFill>
              </a:rPr>
              <a:t> </a:t>
            </a:r>
            <a:r>
              <a:rPr lang="it-IT" sz="8000" dirty="0" smtClean="0">
                <a:solidFill>
                  <a:schemeClr val="tx1"/>
                </a:solidFill>
                <a:hlinkClick r:id="rId13"/>
              </a:rPr>
              <a:t>Portogallo</a:t>
            </a:r>
            <a:r>
              <a:rPr lang="it-IT" sz="8000" dirty="0" smtClean="0">
                <a:solidFill>
                  <a:schemeClr val="tx1"/>
                </a:solidFill>
              </a:rPr>
              <a:t> </a:t>
            </a:r>
            <a:r>
              <a:rPr lang="it-IT" sz="8000" dirty="0" smtClean="0">
                <a:solidFill>
                  <a:schemeClr val="tx1"/>
                </a:solidFill>
                <a:hlinkClick r:id="rId14"/>
              </a:rPr>
              <a:t>Estonia</a:t>
            </a:r>
            <a:r>
              <a:rPr lang="it-IT" sz="8000" dirty="0" smtClean="0">
                <a:solidFill>
                  <a:schemeClr val="tx1"/>
                </a:solidFill>
              </a:rPr>
              <a:t> </a:t>
            </a:r>
            <a:r>
              <a:rPr lang="it-IT" sz="8000" dirty="0" smtClean="0">
                <a:solidFill>
                  <a:schemeClr val="tx1"/>
                </a:solidFill>
                <a:hlinkClick r:id="rId15"/>
              </a:rPr>
              <a:t>Regno Unito</a:t>
            </a:r>
            <a:r>
              <a:rPr lang="it-IT" sz="8000" dirty="0" smtClean="0">
                <a:solidFill>
                  <a:schemeClr val="tx1"/>
                </a:solidFill>
              </a:rPr>
              <a:t> </a:t>
            </a:r>
            <a:r>
              <a:rPr lang="it-IT" sz="8000" dirty="0" smtClean="0">
                <a:solidFill>
                  <a:schemeClr val="tx1"/>
                </a:solidFill>
                <a:hlinkClick r:id="rId16"/>
              </a:rPr>
              <a:t>Finlandia</a:t>
            </a:r>
            <a:endParaRPr lang="it-IT" sz="8000" dirty="0" smtClean="0">
              <a:solidFill>
                <a:schemeClr val="tx1"/>
              </a:solidFill>
            </a:endParaRPr>
          </a:p>
          <a:p>
            <a:pPr algn="ctr"/>
            <a:r>
              <a:rPr lang="it-IT" sz="8000" dirty="0" smtClean="0">
                <a:solidFill>
                  <a:schemeClr val="tx1"/>
                </a:solidFill>
                <a:hlinkClick r:id="rId17"/>
              </a:rPr>
              <a:t>Repubblica ceca</a:t>
            </a:r>
            <a:r>
              <a:rPr lang="it-IT" sz="8000" dirty="0" smtClean="0">
                <a:solidFill>
                  <a:schemeClr val="tx1"/>
                </a:solidFill>
              </a:rPr>
              <a:t> </a:t>
            </a:r>
            <a:r>
              <a:rPr lang="it-IT" sz="8000" dirty="0" smtClean="0">
                <a:solidFill>
                  <a:schemeClr val="tx1"/>
                </a:solidFill>
                <a:hlinkClick r:id="rId18"/>
              </a:rPr>
              <a:t>Francia</a:t>
            </a:r>
            <a:r>
              <a:rPr lang="it-IT" sz="8000" dirty="0" smtClean="0">
                <a:solidFill>
                  <a:schemeClr val="tx1"/>
                </a:solidFill>
              </a:rPr>
              <a:t> </a:t>
            </a:r>
            <a:r>
              <a:rPr lang="it-IT" sz="8000" dirty="0" smtClean="0">
                <a:solidFill>
                  <a:schemeClr val="tx1"/>
                </a:solidFill>
                <a:hlinkClick r:id="rId19"/>
              </a:rPr>
              <a:t>Romania</a:t>
            </a:r>
            <a:r>
              <a:rPr lang="it-IT" sz="8000" dirty="0" smtClean="0">
                <a:solidFill>
                  <a:schemeClr val="tx1"/>
                </a:solidFill>
              </a:rPr>
              <a:t> </a:t>
            </a:r>
            <a:r>
              <a:rPr lang="it-IT" sz="8000" dirty="0" smtClean="0">
                <a:solidFill>
                  <a:schemeClr val="tx1"/>
                </a:solidFill>
                <a:hlinkClick r:id="rId20"/>
              </a:rPr>
              <a:t>Germania</a:t>
            </a:r>
            <a:r>
              <a:rPr lang="it-IT" sz="8000" dirty="0" smtClean="0">
                <a:solidFill>
                  <a:schemeClr val="tx1"/>
                </a:solidFill>
              </a:rPr>
              <a:t> </a:t>
            </a:r>
            <a:r>
              <a:rPr lang="it-IT" sz="8000" dirty="0" smtClean="0">
                <a:solidFill>
                  <a:schemeClr val="tx1"/>
                </a:solidFill>
                <a:hlinkClick r:id="rId21"/>
              </a:rPr>
              <a:t>Slovacchia</a:t>
            </a:r>
            <a:r>
              <a:rPr lang="it-IT" sz="8000" dirty="0" smtClean="0">
                <a:solidFill>
                  <a:schemeClr val="tx1"/>
                </a:solidFill>
              </a:rPr>
              <a:t> </a:t>
            </a:r>
            <a:r>
              <a:rPr lang="it-IT" sz="8000" dirty="0" smtClean="0">
                <a:solidFill>
                  <a:schemeClr val="tx1"/>
                </a:solidFill>
                <a:hlinkClick r:id="rId22"/>
              </a:rPr>
              <a:t>Grecia</a:t>
            </a:r>
            <a:endParaRPr lang="it-IT" sz="8000" dirty="0" smtClean="0">
              <a:solidFill>
                <a:schemeClr val="tx1"/>
              </a:solidFill>
            </a:endParaRPr>
          </a:p>
          <a:p>
            <a:pPr algn="ctr"/>
            <a:r>
              <a:rPr lang="it-IT" sz="8000" dirty="0" smtClean="0">
                <a:solidFill>
                  <a:schemeClr val="tx1"/>
                </a:solidFill>
                <a:hlinkClick r:id="rId23"/>
              </a:rPr>
              <a:t>Slovenia</a:t>
            </a:r>
            <a:r>
              <a:rPr lang="it-IT" sz="8000" dirty="0" smtClean="0">
                <a:solidFill>
                  <a:schemeClr val="tx1"/>
                </a:solidFill>
              </a:rPr>
              <a:t> </a:t>
            </a:r>
            <a:r>
              <a:rPr lang="it-IT" sz="8000" dirty="0" smtClean="0">
                <a:solidFill>
                  <a:schemeClr val="tx1"/>
                </a:solidFill>
                <a:hlinkClick r:id="rId24"/>
              </a:rPr>
              <a:t>Irlanda</a:t>
            </a:r>
            <a:r>
              <a:rPr lang="it-IT" sz="8000" dirty="0" smtClean="0">
                <a:solidFill>
                  <a:schemeClr val="tx1"/>
                </a:solidFill>
              </a:rPr>
              <a:t> </a:t>
            </a:r>
            <a:r>
              <a:rPr lang="it-IT" sz="8000" dirty="0" smtClean="0">
                <a:solidFill>
                  <a:schemeClr val="tx1"/>
                </a:solidFill>
                <a:hlinkClick r:id="rId25"/>
              </a:rPr>
              <a:t>Spagna</a:t>
            </a:r>
            <a:r>
              <a:rPr lang="it-IT" sz="8000" dirty="0" smtClean="0">
                <a:solidFill>
                  <a:schemeClr val="tx1"/>
                </a:solidFill>
              </a:rPr>
              <a:t> </a:t>
            </a:r>
            <a:r>
              <a:rPr lang="it-IT" sz="8000" dirty="0" smtClean="0">
                <a:solidFill>
                  <a:schemeClr val="tx1"/>
                </a:solidFill>
                <a:hlinkClick r:id="rId26"/>
              </a:rPr>
              <a:t>Italia</a:t>
            </a:r>
            <a:r>
              <a:rPr lang="it-IT" sz="8000" dirty="0" smtClean="0">
                <a:solidFill>
                  <a:schemeClr val="tx1"/>
                </a:solidFill>
              </a:rPr>
              <a:t> </a:t>
            </a:r>
            <a:r>
              <a:rPr lang="it-IT" sz="8000" dirty="0" smtClean="0">
                <a:solidFill>
                  <a:schemeClr val="tx1"/>
                </a:solidFill>
                <a:hlinkClick r:id="rId27"/>
              </a:rPr>
              <a:t>Svezia</a:t>
            </a:r>
            <a:r>
              <a:rPr lang="it-IT" sz="8000" dirty="0" smtClean="0">
                <a:solidFill>
                  <a:schemeClr val="tx1"/>
                </a:solidFill>
              </a:rPr>
              <a:t> </a:t>
            </a:r>
            <a:r>
              <a:rPr lang="it-IT" sz="8000" dirty="0" smtClean="0">
                <a:solidFill>
                  <a:schemeClr val="tx1"/>
                </a:solidFill>
                <a:hlinkClick r:id="rId28"/>
              </a:rPr>
              <a:t>Lettonia</a:t>
            </a:r>
            <a:r>
              <a:rPr lang="it-IT" sz="8000" dirty="0" smtClean="0">
                <a:solidFill>
                  <a:schemeClr val="tx1"/>
                </a:solidFill>
              </a:rPr>
              <a:t> </a:t>
            </a:r>
            <a:r>
              <a:rPr lang="it-IT" sz="8000" dirty="0" smtClean="0">
                <a:solidFill>
                  <a:schemeClr val="tx1"/>
                </a:solidFill>
                <a:hlinkClick r:id="rId29"/>
              </a:rPr>
              <a:t>Ungheria</a:t>
            </a:r>
            <a:endParaRPr lang="it-IT" sz="8000" dirty="0" smtClean="0">
              <a:solidFill>
                <a:schemeClr val="tx1"/>
              </a:solidFill>
            </a:endParaRPr>
          </a:p>
          <a:p>
            <a:endParaRPr lang="it-IT" sz="8000" dirty="0" smtClean="0"/>
          </a:p>
          <a:p>
            <a:r>
              <a:rPr lang="it-IT" sz="8000" dirty="0" smtClean="0"/>
              <a:t> </a:t>
            </a:r>
          </a:p>
          <a:p>
            <a:r>
              <a:rPr lang="it-IT" sz="8000" dirty="0" smtClean="0"/>
              <a:t> </a:t>
            </a:r>
          </a:p>
          <a:p>
            <a:r>
              <a:rPr lang="it-IT" sz="8000" dirty="0" smtClean="0"/>
              <a:t> </a:t>
            </a:r>
          </a:p>
          <a:p>
            <a:r>
              <a:rPr lang="it-IT" sz="8000" dirty="0" smtClean="0"/>
              <a:t> </a:t>
            </a:r>
          </a:p>
          <a:p>
            <a:r>
              <a:rPr lang="it-IT" sz="8000" dirty="0" smtClean="0"/>
              <a:t> </a:t>
            </a:r>
          </a:p>
          <a:p>
            <a:r>
              <a:rPr lang="it-IT" sz="8000" dirty="0" smtClean="0"/>
              <a:t> </a:t>
            </a:r>
          </a:p>
          <a:p>
            <a:r>
              <a:rPr lang="it-IT" sz="8000" dirty="0" smtClean="0"/>
              <a:t> </a:t>
            </a:r>
          </a:p>
          <a:p>
            <a:r>
              <a:rPr lang="it-IT" sz="1600" dirty="0" smtClean="0"/>
              <a:t> </a:t>
            </a:r>
          </a:p>
          <a:p>
            <a:r>
              <a:rPr lang="it-IT" sz="1600" dirty="0" smtClean="0"/>
              <a:t> </a:t>
            </a:r>
          </a:p>
          <a:p>
            <a:r>
              <a:rPr lang="it-IT" sz="1600" dirty="0" smtClean="0"/>
              <a:t> </a:t>
            </a:r>
            <a:endParaRPr lang="it-IT"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Il monitoraggio dei dati</a:t>
            </a:r>
            <a:endParaRPr lang="it-IT" dirty="0"/>
          </a:p>
        </p:txBody>
      </p:sp>
      <p:sp>
        <p:nvSpPr>
          <p:cNvPr id="3" name="Sottotitolo 2"/>
          <p:cNvSpPr>
            <a:spLocks noGrp="1"/>
          </p:cNvSpPr>
          <p:nvPr>
            <p:ph type="subTitle" idx="1"/>
          </p:nvPr>
        </p:nvSpPr>
        <p:spPr>
          <a:xfrm>
            <a:off x="683568" y="1268760"/>
            <a:ext cx="7704856" cy="4680520"/>
          </a:xfrm>
        </p:spPr>
        <p:txBody>
          <a:bodyPr>
            <a:normAutofit/>
          </a:bodyPr>
          <a:lstStyle/>
          <a:p>
            <a:pPr algn="just"/>
            <a:r>
              <a:rPr lang="it-IT" sz="1900" dirty="0" smtClean="0"/>
              <a:t>Per approfondire la realtà migratoria nei suoi dettagli territoriali e nei diversi aspetti che la caratterizzano, occorre innanzitutto conoscere il territorio e la fonte di origine dei dati territoriali.</a:t>
            </a:r>
          </a:p>
          <a:p>
            <a:pPr algn="just"/>
            <a:r>
              <a:rPr lang="it-IT" sz="1900" dirty="0" smtClean="0"/>
              <a:t>Nell’ASL Salerno le fonti dei dati sono: Distretti Sanitari, Presidi Ospedalieri e Dipartimenti (DSM, </a:t>
            </a:r>
            <a:r>
              <a:rPr lang="it-IT" sz="1900" dirty="0" err="1" smtClean="0"/>
              <a:t>DdP</a:t>
            </a:r>
            <a:r>
              <a:rPr lang="it-IT" sz="1900" dirty="0" smtClean="0"/>
              <a:t>, </a:t>
            </a:r>
            <a:r>
              <a:rPr lang="it-IT" sz="1900" dirty="0" err="1" smtClean="0"/>
              <a:t>DdDip</a:t>
            </a:r>
            <a:r>
              <a:rPr lang="it-IT" sz="1900" dirty="0" smtClean="0"/>
              <a:t>) in quanto luoghi di erogazione di prestazioni sociosanitarie.</a:t>
            </a:r>
          </a:p>
          <a:p>
            <a:pPr algn="just"/>
            <a:endParaRPr lang="it-IT" sz="1900" dirty="0" smtClean="0"/>
          </a:p>
          <a:p>
            <a:pPr algn="just"/>
            <a:r>
              <a:rPr lang="it-IT" sz="2000" dirty="0" smtClean="0"/>
              <a:t>La rilevazione del dato è importante in quanto per un buon report occorre che il dato cioè l’informazione sia </a:t>
            </a:r>
          </a:p>
          <a:p>
            <a:pPr algn="just"/>
            <a:r>
              <a:rPr lang="it-IT" sz="2000" dirty="0" smtClean="0"/>
              <a:t>- </a:t>
            </a:r>
            <a:r>
              <a:rPr lang="it-IT" sz="2000" dirty="0" err="1" smtClean="0"/>
              <a:t>Attendibile…</a:t>
            </a:r>
            <a:r>
              <a:rPr lang="it-IT" sz="2000" dirty="0" smtClean="0"/>
              <a:t>. cioè deve  misurare effettivamente il fenomeno, la precisione della rilevazione del fenomeno</a:t>
            </a:r>
          </a:p>
          <a:p>
            <a:pPr algn="just"/>
            <a:r>
              <a:rPr lang="it-IT" sz="2000" dirty="0" smtClean="0"/>
              <a:t>- Veritiera …. che rilevi il dato cosi come è con le sue caratteristiche </a:t>
            </a:r>
          </a:p>
          <a:p>
            <a:pPr algn="just"/>
            <a:r>
              <a:rPr lang="it-IT" sz="2000" dirty="0" smtClean="0"/>
              <a:t>- Affidabile …. sia degna di fiducia </a:t>
            </a:r>
          </a:p>
          <a:p>
            <a:pPr algn="just"/>
            <a:r>
              <a:rPr lang="it-IT" sz="2000" dirty="0" smtClean="0"/>
              <a:t>- </a:t>
            </a:r>
            <a:r>
              <a:rPr lang="it-IT" sz="2000" dirty="0" err="1" smtClean="0"/>
              <a:t>Valida…</a:t>
            </a:r>
            <a:r>
              <a:rPr lang="it-IT" sz="2000" dirty="0" smtClean="0"/>
              <a:t>. che misura ciò che intende  misurare in modo sistematico </a:t>
            </a:r>
          </a:p>
          <a:p>
            <a:pPr algn="just"/>
            <a:endParaRPr lang="it-IT" sz="1900" dirty="0" smtClean="0"/>
          </a:p>
          <a:p>
            <a:pPr algn="just"/>
            <a:endParaRPr lang="it-IT" sz="16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360039"/>
          </a:xfrm>
        </p:spPr>
        <p:txBody>
          <a:bodyPr>
            <a:noAutofit/>
          </a:bodyPr>
          <a:lstStyle/>
          <a:p>
            <a:r>
              <a:rPr lang="it-IT" sz="3200" dirty="0" smtClean="0"/>
              <a:t>Presenza straniera anno 2017</a:t>
            </a:r>
            <a:endParaRPr lang="it-IT" sz="3200" dirty="0"/>
          </a:p>
        </p:txBody>
      </p:sp>
      <p:sp>
        <p:nvSpPr>
          <p:cNvPr id="3" name="Sottotitolo 2"/>
          <p:cNvSpPr>
            <a:spLocks noGrp="1"/>
          </p:cNvSpPr>
          <p:nvPr>
            <p:ph type="subTitle" idx="1"/>
          </p:nvPr>
        </p:nvSpPr>
        <p:spPr>
          <a:xfrm>
            <a:off x="683568" y="1124744"/>
            <a:ext cx="7632848" cy="5400600"/>
          </a:xfrm>
        </p:spPr>
        <p:txBody>
          <a:bodyPr>
            <a:normAutofit/>
          </a:bodyPr>
          <a:lstStyle/>
          <a:p>
            <a:pPr algn="just"/>
            <a:r>
              <a:rPr lang="it-IT" sz="1400" dirty="0" smtClean="0"/>
              <a:t>Dati trasmessi alla Prefettura di Salerno nell’ultima rilevazione documentata con i dati ricevuti dai Distretti Sanitari </a:t>
            </a:r>
          </a:p>
          <a:p>
            <a:pPr algn="just"/>
            <a:r>
              <a:rPr lang="it-IT" sz="1400" dirty="0" smtClean="0"/>
              <a:t>I dati sono relativi agli iscritti SSN </a:t>
            </a:r>
          </a:p>
          <a:p>
            <a:r>
              <a:rPr lang="it-IT" sz="1400" dirty="0" smtClean="0"/>
              <a:t> </a:t>
            </a:r>
          </a:p>
          <a:p>
            <a:r>
              <a:rPr lang="it-IT" sz="1400" dirty="0" smtClean="0"/>
              <a:t> </a:t>
            </a:r>
          </a:p>
          <a:p>
            <a:r>
              <a:rPr lang="it-IT" sz="1400" dirty="0" smtClean="0"/>
              <a:t> </a:t>
            </a:r>
          </a:p>
          <a:p>
            <a:r>
              <a:rPr lang="it-IT" sz="1400" dirty="0" smtClean="0"/>
              <a:t> </a:t>
            </a:r>
          </a:p>
          <a:p>
            <a:r>
              <a:rPr lang="it-IT" sz="1600" dirty="0" smtClean="0"/>
              <a:t> </a:t>
            </a:r>
          </a:p>
          <a:p>
            <a:r>
              <a:rPr lang="it-IT" sz="1600" dirty="0" smtClean="0"/>
              <a:t> </a:t>
            </a:r>
          </a:p>
          <a:p>
            <a:r>
              <a:rPr lang="it-IT" sz="1600" dirty="0" smtClean="0"/>
              <a:t> </a:t>
            </a:r>
            <a:endParaRPr lang="it-IT" sz="1600" dirty="0"/>
          </a:p>
        </p:txBody>
      </p:sp>
      <p:graphicFrame>
        <p:nvGraphicFramePr>
          <p:cNvPr id="6" name="Tabella 5"/>
          <p:cNvGraphicFramePr>
            <a:graphicFrameLocks noGrp="1"/>
          </p:cNvGraphicFramePr>
          <p:nvPr/>
        </p:nvGraphicFramePr>
        <p:xfrm>
          <a:off x="1331640" y="2060849"/>
          <a:ext cx="6096000" cy="3441183"/>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576063">
                <a:tc gridSpan="6">
                  <a:txBody>
                    <a:bodyPr/>
                    <a:lstStyle/>
                    <a:p>
                      <a:pPr algn="ctr"/>
                      <a:r>
                        <a:rPr lang="it-IT" dirty="0" smtClean="0"/>
                        <a:t>Anagrafe</a:t>
                      </a:r>
                      <a:r>
                        <a:rPr lang="it-IT" baseline="0" dirty="0" smtClean="0"/>
                        <a:t> assistiti</a:t>
                      </a:r>
                      <a:endParaRPr lang="it-IT" dirty="0"/>
                    </a:p>
                  </a:txBody>
                  <a:tcPr/>
                </a:tc>
                <a:tc hMerge="1">
                  <a:txBody>
                    <a:bodyPr/>
                    <a:lstStyle/>
                    <a:p>
                      <a:endParaRPr lang="it-IT"/>
                    </a:p>
                  </a:txBody>
                  <a:tcPr/>
                </a:tc>
                <a:tc hMerge="1">
                  <a:txBody>
                    <a:bodyPr/>
                    <a:lstStyle/>
                    <a:p>
                      <a:pPr algn="ctr"/>
                      <a:endParaRPr lang="it-IT" dirty="0"/>
                    </a:p>
                  </a:txBody>
                  <a:tcPr/>
                </a:tc>
                <a:tc hMerge="1">
                  <a:txBody>
                    <a:bodyPr/>
                    <a:lstStyle/>
                    <a:p>
                      <a:endParaRPr lang="it-IT"/>
                    </a:p>
                  </a:txBody>
                  <a:tcPr/>
                </a:tc>
                <a:tc hMerge="1">
                  <a:txBody>
                    <a:bodyPr/>
                    <a:lstStyle/>
                    <a:p>
                      <a:pPr algn="ctr"/>
                      <a:endParaRPr lang="it-IT" dirty="0"/>
                    </a:p>
                  </a:txBody>
                  <a:tcPr/>
                </a:tc>
                <a:tc hMerge="1">
                  <a:txBody>
                    <a:bodyPr/>
                    <a:lstStyle/>
                    <a:p>
                      <a:endParaRPr lang="it-IT"/>
                    </a:p>
                  </a:txBody>
                  <a:tcPr/>
                </a:tc>
              </a:tr>
              <a:tr h="370840">
                <a:tc gridSpan="2">
                  <a:txBody>
                    <a:bodyPr/>
                    <a:lstStyle/>
                    <a:p>
                      <a:pPr algn="ctr"/>
                      <a:r>
                        <a:rPr lang="it-IT" dirty="0" smtClean="0"/>
                        <a:t>Italiani</a:t>
                      </a:r>
                      <a:endParaRPr lang="it-IT" dirty="0"/>
                    </a:p>
                  </a:txBody>
                  <a:tcPr/>
                </a:tc>
                <a:tc hMerge="1">
                  <a:txBody>
                    <a:bodyPr/>
                    <a:lstStyle/>
                    <a:p>
                      <a:endParaRPr lang="it-IT" dirty="0"/>
                    </a:p>
                  </a:txBody>
                  <a:tcPr/>
                </a:tc>
                <a:tc gridSpan="2">
                  <a:txBody>
                    <a:bodyPr/>
                    <a:lstStyle/>
                    <a:p>
                      <a:pPr algn="ctr"/>
                      <a:r>
                        <a:rPr lang="it-IT" dirty="0" smtClean="0"/>
                        <a:t>Comunitari</a:t>
                      </a:r>
                      <a:endParaRPr lang="it-IT" dirty="0"/>
                    </a:p>
                  </a:txBody>
                  <a:tcPr/>
                </a:tc>
                <a:tc hMerge="1">
                  <a:txBody>
                    <a:bodyPr/>
                    <a:lstStyle/>
                    <a:p>
                      <a:endParaRPr lang="it-IT" dirty="0"/>
                    </a:p>
                  </a:txBody>
                  <a:tcPr/>
                </a:tc>
                <a:tc gridSpan="2">
                  <a:txBody>
                    <a:bodyPr/>
                    <a:lstStyle/>
                    <a:p>
                      <a:pPr algn="ctr"/>
                      <a:r>
                        <a:rPr lang="it-IT" dirty="0" smtClean="0"/>
                        <a:t>NON UE</a:t>
                      </a:r>
                      <a:endParaRPr lang="it-IT" dirty="0"/>
                    </a:p>
                  </a:txBody>
                  <a:tcPr/>
                </a:tc>
                <a:tc hMerge="1">
                  <a:txBody>
                    <a:bodyPr/>
                    <a:lstStyle/>
                    <a:p>
                      <a:endParaRPr lang="it-IT" dirty="0"/>
                    </a:p>
                  </a:txBody>
                  <a:tcPr/>
                </a:tc>
              </a:tr>
              <a:tr h="370840">
                <a:tc>
                  <a:txBody>
                    <a:bodyPr/>
                    <a:lstStyle/>
                    <a:p>
                      <a:pPr algn="ctr"/>
                      <a:r>
                        <a:rPr lang="it-IT" dirty="0" smtClean="0"/>
                        <a:t>m</a:t>
                      </a:r>
                      <a:endParaRPr lang="it-IT" dirty="0"/>
                    </a:p>
                  </a:txBody>
                  <a:tcPr/>
                </a:tc>
                <a:tc>
                  <a:txBody>
                    <a:bodyPr/>
                    <a:lstStyle/>
                    <a:p>
                      <a:pPr algn="ctr"/>
                      <a:r>
                        <a:rPr lang="it-IT" dirty="0" smtClean="0"/>
                        <a:t>f</a:t>
                      </a:r>
                      <a:endParaRPr lang="it-IT" dirty="0"/>
                    </a:p>
                  </a:txBody>
                  <a:tcPr/>
                </a:tc>
                <a:tc>
                  <a:txBody>
                    <a:bodyPr/>
                    <a:lstStyle/>
                    <a:p>
                      <a:pPr algn="ctr"/>
                      <a:r>
                        <a:rPr lang="it-IT" dirty="0" smtClean="0"/>
                        <a:t>m</a:t>
                      </a:r>
                      <a:endParaRPr lang="it-IT" dirty="0"/>
                    </a:p>
                  </a:txBody>
                  <a:tcPr/>
                </a:tc>
                <a:tc>
                  <a:txBody>
                    <a:bodyPr/>
                    <a:lstStyle/>
                    <a:p>
                      <a:pPr algn="ctr"/>
                      <a:r>
                        <a:rPr lang="it-IT" dirty="0" smtClean="0"/>
                        <a:t>f</a:t>
                      </a:r>
                      <a:endParaRPr lang="it-IT" dirty="0"/>
                    </a:p>
                  </a:txBody>
                  <a:tcPr/>
                </a:tc>
                <a:tc>
                  <a:txBody>
                    <a:bodyPr/>
                    <a:lstStyle/>
                    <a:p>
                      <a:pPr algn="ctr"/>
                      <a:r>
                        <a:rPr lang="it-IT" dirty="0" smtClean="0"/>
                        <a:t>m</a:t>
                      </a:r>
                      <a:endParaRPr lang="it-IT" dirty="0"/>
                    </a:p>
                  </a:txBody>
                  <a:tcPr/>
                </a:tc>
                <a:tc>
                  <a:txBody>
                    <a:bodyPr/>
                    <a:lstStyle/>
                    <a:p>
                      <a:pPr algn="ctr"/>
                      <a:r>
                        <a:rPr lang="it-IT" dirty="0" smtClean="0"/>
                        <a:t>f</a:t>
                      </a:r>
                      <a:endParaRPr lang="it-IT" dirty="0"/>
                    </a:p>
                  </a:txBody>
                  <a:tcPr/>
                </a:tc>
              </a:tr>
              <a:tr h="370840">
                <a:tc>
                  <a:txBody>
                    <a:bodyPr/>
                    <a:lstStyle/>
                    <a:p>
                      <a:pPr algn="ctr"/>
                      <a:r>
                        <a:rPr lang="it-IT" dirty="0" smtClean="0"/>
                        <a:t>494.229</a:t>
                      </a:r>
                      <a:endParaRPr lang="it-IT" dirty="0"/>
                    </a:p>
                  </a:txBody>
                  <a:tcPr/>
                </a:tc>
                <a:tc>
                  <a:txBody>
                    <a:bodyPr/>
                    <a:lstStyle/>
                    <a:p>
                      <a:pPr algn="ctr"/>
                      <a:r>
                        <a:rPr lang="it-IT" dirty="0" smtClean="0"/>
                        <a:t>517.556</a:t>
                      </a:r>
                      <a:endParaRPr lang="it-IT" dirty="0"/>
                    </a:p>
                  </a:txBody>
                  <a:tcPr/>
                </a:tc>
                <a:tc>
                  <a:txBody>
                    <a:bodyPr/>
                    <a:lstStyle/>
                    <a:p>
                      <a:pPr algn="ctr"/>
                      <a:r>
                        <a:rPr lang="it-IT" dirty="0" smtClean="0"/>
                        <a:t>7.237</a:t>
                      </a:r>
                      <a:endParaRPr lang="it-IT" dirty="0"/>
                    </a:p>
                  </a:txBody>
                  <a:tcPr/>
                </a:tc>
                <a:tc>
                  <a:txBody>
                    <a:bodyPr/>
                    <a:lstStyle/>
                    <a:p>
                      <a:pPr algn="ctr"/>
                      <a:r>
                        <a:rPr lang="it-IT" dirty="0" smtClean="0"/>
                        <a:t>12.484</a:t>
                      </a:r>
                      <a:endParaRPr lang="it-IT" dirty="0"/>
                    </a:p>
                  </a:txBody>
                  <a:tcPr/>
                </a:tc>
                <a:tc>
                  <a:txBody>
                    <a:bodyPr/>
                    <a:lstStyle/>
                    <a:p>
                      <a:pPr algn="ctr"/>
                      <a:r>
                        <a:rPr lang="it-IT" dirty="0" smtClean="0"/>
                        <a:t>13.024</a:t>
                      </a:r>
                      <a:endParaRPr lang="it-IT" dirty="0"/>
                    </a:p>
                  </a:txBody>
                  <a:tcPr/>
                </a:tc>
                <a:tc>
                  <a:txBody>
                    <a:bodyPr/>
                    <a:lstStyle/>
                    <a:p>
                      <a:pPr algn="ctr"/>
                      <a:r>
                        <a:rPr lang="it-IT" dirty="0" smtClean="0"/>
                        <a:t>13.812</a:t>
                      </a:r>
                      <a:endParaRPr lang="it-IT" dirty="0"/>
                    </a:p>
                  </a:txBody>
                  <a:tcPr/>
                </a:tc>
              </a:tr>
              <a:tr h="370840">
                <a:tc gridSpan="6">
                  <a:txBody>
                    <a:bodyPr/>
                    <a:lstStyle/>
                    <a:p>
                      <a:pPr algn="ctr"/>
                      <a:endParaRPr lang="it-IT" dirty="0" smtClean="0"/>
                    </a:p>
                    <a:p>
                      <a:pPr algn="ctr"/>
                      <a:r>
                        <a:rPr lang="it-IT" dirty="0" smtClean="0"/>
                        <a:t>MINORI</a:t>
                      </a:r>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370840">
                <a:tc gridSpan="2">
                  <a:txBody>
                    <a:bodyPr/>
                    <a:lstStyle/>
                    <a:p>
                      <a:pPr algn="ctr"/>
                      <a:r>
                        <a:rPr lang="it-IT" dirty="0" smtClean="0"/>
                        <a:t>Italiani</a:t>
                      </a:r>
                      <a:endParaRPr lang="it-IT" dirty="0"/>
                    </a:p>
                  </a:txBody>
                  <a:tcPr/>
                </a:tc>
                <a:tc hMerge="1">
                  <a:txBody>
                    <a:bodyPr/>
                    <a:lstStyle/>
                    <a:p>
                      <a:endParaRPr lang="it-IT" dirty="0"/>
                    </a:p>
                  </a:txBody>
                  <a:tcPr/>
                </a:tc>
                <a:tc gridSpan="2">
                  <a:txBody>
                    <a:bodyPr/>
                    <a:lstStyle/>
                    <a:p>
                      <a:pPr algn="ctr"/>
                      <a:r>
                        <a:rPr lang="it-IT" dirty="0" smtClean="0"/>
                        <a:t>Comunitari</a:t>
                      </a:r>
                      <a:endParaRPr lang="it-IT" dirty="0"/>
                    </a:p>
                  </a:txBody>
                  <a:tcPr/>
                </a:tc>
                <a:tc hMerge="1">
                  <a:txBody>
                    <a:bodyPr/>
                    <a:lstStyle/>
                    <a:p>
                      <a:endParaRPr lang="it-IT" dirty="0"/>
                    </a:p>
                  </a:txBody>
                  <a:tcPr/>
                </a:tc>
                <a:tc gridSpan="2">
                  <a:txBody>
                    <a:bodyPr/>
                    <a:lstStyle/>
                    <a:p>
                      <a:pPr algn="ctr"/>
                      <a:r>
                        <a:rPr lang="it-IT" dirty="0" smtClean="0"/>
                        <a:t>NON UE</a:t>
                      </a:r>
                      <a:endParaRPr lang="it-IT" dirty="0"/>
                    </a:p>
                  </a:txBody>
                  <a:tcPr/>
                </a:tc>
                <a:tc hMerge="1">
                  <a:txBody>
                    <a:bodyPr/>
                    <a:lstStyle/>
                    <a:p>
                      <a:endParaRPr lang="it-IT" dirty="0"/>
                    </a:p>
                  </a:txBody>
                  <a:tcPr/>
                </a:tc>
              </a:tr>
              <a:tr h="370840">
                <a:tc>
                  <a:txBody>
                    <a:bodyPr/>
                    <a:lstStyle/>
                    <a:p>
                      <a:pPr algn="ctr"/>
                      <a:r>
                        <a:rPr lang="it-IT" dirty="0" smtClean="0"/>
                        <a:t>m</a:t>
                      </a:r>
                      <a:endParaRPr lang="it-IT" dirty="0"/>
                    </a:p>
                  </a:txBody>
                  <a:tcPr/>
                </a:tc>
                <a:tc>
                  <a:txBody>
                    <a:bodyPr/>
                    <a:lstStyle/>
                    <a:p>
                      <a:pPr algn="ctr"/>
                      <a:r>
                        <a:rPr lang="it-IT" dirty="0" smtClean="0"/>
                        <a:t>f</a:t>
                      </a:r>
                      <a:endParaRPr lang="it-IT" dirty="0"/>
                    </a:p>
                  </a:txBody>
                  <a:tcPr/>
                </a:tc>
                <a:tc>
                  <a:txBody>
                    <a:bodyPr/>
                    <a:lstStyle/>
                    <a:p>
                      <a:pPr algn="ctr"/>
                      <a:r>
                        <a:rPr lang="it-IT" dirty="0" smtClean="0"/>
                        <a:t>m</a:t>
                      </a:r>
                      <a:endParaRPr lang="it-IT" dirty="0"/>
                    </a:p>
                  </a:txBody>
                  <a:tcPr/>
                </a:tc>
                <a:tc>
                  <a:txBody>
                    <a:bodyPr/>
                    <a:lstStyle/>
                    <a:p>
                      <a:pPr algn="ctr"/>
                      <a:r>
                        <a:rPr lang="it-IT" dirty="0" smtClean="0"/>
                        <a:t>f</a:t>
                      </a:r>
                      <a:endParaRPr lang="it-IT" dirty="0"/>
                    </a:p>
                  </a:txBody>
                  <a:tcPr/>
                </a:tc>
                <a:tc>
                  <a:txBody>
                    <a:bodyPr/>
                    <a:lstStyle/>
                    <a:p>
                      <a:pPr algn="ctr"/>
                      <a:r>
                        <a:rPr lang="it-IT" dirty="0" smtClean="0"/>
                        <a:t>m</a:t>
                      </a:r>
                      <a:endParaRPr lang="it-IT" dirty="0"/>
                    </a:p>
                  </a:txBody>
                  <a:tcPr/>
                </a:tc>
                <a:tc>
                  <a:txBody>
                    <a:bodyPr/>
                    <a:lstStyle/>
                    <a:p>
                      <a:pPr algn="ctr"/>
                      <a:r>
                        <a:rPr lang="it-IT" dirty="0" smtClean="0"/>
                        <a:t>f</a:t>
                      </a:r>
                      <a:endParaRPr lang="it-IT" dirty="0"/>
                    </a:p>
                  </a:txBody>
                  <a:tcPr/>
                </a:tc>
              </a:tr>
              <a:tr h="370840">
                <a:tc>
                  <a:txBody>
                    <a:bodyPr/>
                    <a:lstStyle/>
                    <a:p>
                      <a:pPr algn="ctr"/>
                      <a:r>
                        <a:rPr lang="it-IT" dirty="0" smtClean="0"/>
                        <a:t>55.665</a:t>
                      </a:r>
                      <a:endParaRPr lang="it-IT" dirty="0"/>
                    </a:p>
                  </a:txBody>
                  <a:tcPr/>
                </a:tc>
                <a:tc>
                  <a:txBody>
                    <a:bodyPr/>
                    <a:lstStyle/>
                    <a:p>
                      <a:pPr algn="ctr"/>
                      <a:r>
                        <a:rPr lang="it-IT" dirty="0" smtClean="0"/>
                        <a:t>52.334</a:t>
                      </a:r>
                      <a:endParaRPr lang="it-IT" dirty="0"/>
                    </a:p>
                  </a:txBody>
                  <a:tcPr/>
                </a:tc>
                <a:tc>
                  <a:txBody>
                    <a:bodyPr/>
                    <a:lstStyle/>
                    <a:p>
                      <a:pPr algn="ctr"/>
                      <a:r>
                        <a:rPr lang="it-IT" dirty="0" smtClean="0"/>
                        <a:t>649</a:t>
                      </a:r>
                      <a:endParaRPr lang="it-IT" dirty="0"/>
                    </a:p>
                  </a:txBody>
                  <a:tcPr/>
                </a:tc>
                <a:tc>
                  <a:txBody>
                    <a:bodyPr/>
                    <a:lstStyle/>
                    <a:p>
                      <a:pPr algn="ctr"/>
                      <a:r>
                        <a:rPr lang="it-IT" dirty="0" smtClean="0"/>
                        <a:t>664</a:t>
                      </a:r>
                      <a:endParaRPr lang="it-IT" dirty="0"/>
                    </a:p>
                  </a:txBody>
                  <a:tcPr/>
                </a:tc>
                <a:tc>
                  <a:txBody>
                    <a:bodyPr/>
                    <a:lstStyle/>
                    <a:p>
                      <a:pPr algn="ctr"/>
                      <a:r>
                        <a:rPr lang="it-IT" dirty="0" smtClean="0"/>
                        <a:t>1.376</a:t>
                      </a:r>
                      <a:endParaRPr lang="it-IT" dirty="0"/>
                    </a:p>
                  </a:txBody>
                  <a:tcPr/>
                </a:tc>
                <a:tc>
                  <a:txBody>
                    <a:bodyPr/>
                    <a:lstStyle/>
                    <a:p>
                      <a:pPr algn="ctr"/>
                      <a:r>
                        <a:rPr lang="it-IT" dirty="0" smtClean="0"/>
                        <a:t>1.353</a:t>
                      </a:r>
                      <a:endParaRPr lang="it-IT" dirty="0"/>
                    </a:p>
                  </a:txBody>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360039"/>
          </a:xfrm>
        </p:spPr>
        <p:txBody>
          <a:bodyPr>
            <a:noAutofit/>
          </a:bodyPr>
          <a:lstStyle/>
          <a:p>
            <a:r>
              <a:rPr lang="it-IT" sz="3200" dirty="0" smtClean="0"/>
              <a:t>Presenza straniera anno 2017</a:t>
            </a:r>
            <a:endParaRPr lang="it-IT" sz="3200" dirty="0"/>
          </a:p>
        </p:txBody>
      </p:sp>
      <p:sp>
        <p:nvSpPr>
          <p:cNvPr id="3" name="Sottotitolo 2"/>
          <p:cNvSpPr>
            <a:spLocks noGrp="1"/>
          </p:cNvSpPr>
          <p:nvPr>
            <p:ph type="subTitle" idx="1"/>
          </p:nvPr>
        </p:nvSpPr>
        <p:spPr>
          <a:xfrm>
            <a:off x="683568" y="1124744"/>
            <a:ext cx="7632848" cy="5400600"/>
          </a:xfrm>
        </p:spPr>
        <p:txBody>
          <a:bodyPr>
            <a:normAutofit/>
          </a:bodyPr>
          <a:lstStyle/>
          <a:p>
            <a:endParaRPr lang="it-IT" sz="1600" dirty="0" smtClean="0"/>
          </a:p>
          <a:p>
            <a:r>
              <a:rPr lang="it-IT" sz="1400" dirty="0" smtClean="0"/>
              <a:t> </a:t>
            </a:r>
          </a:p>
          <a:p>
            <a:r>
              <a:rPr lang="it-IT" sz="1400" dirty="0" smtClean="0"/>
              <a:t> </a:t>
            </a:r>
          </a:p>
          <a:p>
            <a:r>
              <a:rPr lang="it-IT" sz="1400" dirty="0" smtClean="0"/>
              <a:t> </a:t>
            </a:r>
          </a:p>
          <a:p>
            <a:r>
              <a:rPr lang="it-IT" sz="1600" dirty="0" smtClean="0"/>
              <a:t> </a:t>
            </a:r>
          </a:p>
          <a:p>
            <a:r>
              <a:rPr lang="it-IT" sz="1600" dirty="0" smtClean="0"/>
              <a:t> </a:t>
            </a:r>
          </a:p>
          <a:p>
            <a:r>
              <a:rPr lang="it-IT" sz="1600" dirty="0" smtClean="0"/>
              <a:t> </a:t>
            </a:r>
            <a:endParaRPr lang="it-IT" sz="1600" dirty="0"/>
          </a:p>
        </p:txBody>
      </p:sp>
      <p:graphicFrame>
        <p:nvGraphicFramePr>
          <p:cNvPr id="6" name="Tabella 5"/>
          <p:cNvGraphicFramePr>
            <a:graphicFrameLocks noGrp="1"/>
          </p:cNvGraphicFramePr>
          <p:nvPr/>
        </p:nvGraphicFramePr>
        <p:xfrm>
          <a:off x="1331640" y="1556793"/>
          <a:ext cx="6096000" cy="3441183"/>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576063">
                <a:tc gridSpan="6">
                  <a:txBody>
                    <a:bodyPr/>
                    <a:lstStyle/>
                    <a:p>
                      <a:pPr algn="ctr"/>
                      <a:r>
                        <a:rPr lang="it-IT" dirty="0" smtClean="0"/>
                        <a:t>CONSULTORI FAMILIARI</a:t>
                      </a:r>
                      <a:endParaRPr lang="it-IT" dirty="0"/>
                    </a:p>
                  </a:txBody>
                  <a:tcPr/>
                </a:tc>
                <a:tc hMerge="1">
                  <a:txBody>
                    <a:bodyPr/>
                    <a:lstStyle/>
                    <a:p>
                      <a:endParaRPr lang="it-IT"/>
                    </a:p>
                  </a:txBody>
                  <a:tcPr/>
                </a:tc>
                <a:tc hMerge="1">
                  <a:txBody>
                    <a:bodyPr/>
                    <a:lstStyle/>
                    <a:p>
                      <a:pPr algn="ctr"/>
                      <a:endParaRPr lang="it-IT" dirty="0"/>
                    </a:p>
                  </a:txBody>
                  <a:tcPr/>
                </a:tc>
                <a:tc hMerge="1">
                  <a:txBody>
                    <a:bodyPr/>
                    <a:lstStyle/>
                    <a:p>
                      <a:endParaRPr lang="it-IT"/>
                    </a:p>
                  </a:txBody>
                  <a:tcPr/>
                </a:tc>
                <a:tc hMerge="1">
                  <a:txBody>
                    <a:bodyPr/>
                    <a:lstStyle/>
                    <a:p>
                      <a:pPr algn="ctr"/>
                      <a:endParaRPr lang="it-IT" dirty="0"/>
                    </a:p>
                  </a:txBody>
                  <a:tcPr/>
                </a:tc>
                <a:tc hMerge="1">
                  <a:txBody>
                    <a:bodyPr/>
                    <a:lstStyle/>
                    <a:p>
                      <a:endParaRPr lang="it-IT"/>
                    </a:p>
                  </a:txBody>
                  <a:tcPr/>
                </a:tc>
              </a:tr>
              <a:tr h="370840">
                <a:tc gridSpan="2">
                  <a:txBody>
                    <a:bodyPr/>
                    <a:lstStyle/>
                    <a:p>
                      <a:pPr algn="ctr"/>
                      <a:r>
                        <a:rPr lang="it-IT" dirty="0" smtClean="0"/>
                        <a:t>Italiani</a:t>
                      </a:r>
                      <a:endParaRPr lang="it-IT" dirty="0"/>
                    </a:p>
                  </a:txBody>
                  <a:tcPr/>
                </a:tc>
                <a:tc hMerge="1">
                  <a:txBody>
                    <a:bodyPr/>
                    <a:lstStyle/>
                    <a:p>
                      <a:endParaRPr lang="it-IT" dirty="0"/>
                    </a:p>
                  </a:txBody>
                  <a:tcPr/>
                </a:tc>
                <a:tc gridSpan="2">
                  <a:txBody>
                    <a:bodyPr/>
                    <a:lstStyle/>
                    <a:p>
                      <a:pPr algn="ctr"/>
                      <a:r>
                        <a:rPr lang="it-IT" dirty="0" smtClean="0"/>
                        <a:t>Comunitari</a:t>
                      </a:r>
                      <a:endParaRPr lang="it-IT" dirty="0"/>
                    </a:p>
                  </a:txBody>
                  <a:tcPr/>
                </a:tc>
                <a:tc hMerge="1">
                  <a:txBody>
                    <a:bodyPr/>
                    <a:lstStyle/>
                    <a:p>
                      <a:endParaRPr lang="it-IT" dirty="0"/>
                    </a:p>
                  </a:txBody>
                  <a:tcPr/>
                </a:tc>
                <a:tc gridSpan="2">
                  <a:txBody>
                    <a:bodyPr/>
                    <a:lstStyle/>
                    <a:p>
                      <a:pPr algn="ctr"/>
                      <a:r>
                        <a:rPr lang="it-IT" dirty="0" smtClean="0"/>
                        <a:t>NON UE</a:t>
                      </a:r>
                      <a:endParaRPr lang="it-IT" dirty="0"/>
                    </a:p>
                  </a:txBody>
                  <a:tcPr/>
                </a:tc>
                <a:tc hMerge="1">
                  <a:txBody>
                    <a:bodyPr/>
                    <a:lstStyle/>
                    <a:p>
                      <a:endParaRPr lang="it-IT" dirty="0"/>
                    </a:p>
                  </a:txBody>
                  <a:tcPr/>
                </a:tc>
              </a:tr>
              <a:tr h="370840">
                <a:tc>
                  <a:txBody>
                    <a:bodyPr/>
                    <a:lstStyle/>
                    <a:p>
                      <a:pPr algn="ctr"/>
                      <a:r>
                        <a:rPr lang="it-IT" dirty="0" smtClean="0"/>
                        <a:t>m</a:t>
                      </a:r>
                      <a:endParaRPr lang="it-IT" dirty="0"/>
                    </a:p>
                  </a:txBody>
                  <a:tcPr/>
                </a:tc>
                <a:tc>
                  <a:txBody>
                    <a:bodyPr/>
                    <a:lstStyle/>
                    <a:p>
                      <a:pPr algn="ctr"/>
                      <a:r>
                        <a:rPr lang="it-IT" dirty="0" smtClean="0"/>
                        <a:t>f</a:t>
                      </a:r>
                      <a:endParaRPr lang="it-IT" dirty="0"/>
                    </a:p>
                  </a:txBody>
                  <a:tcPr/>
                </a:tc>
                <a:tc>
                  <a:txBody>
                    <a:bodyPr/>
                    <a:lstStyle/>
                    <a:p>
                      <a:pPr algn="ctr"/>
                      <a:r>
                        <a:rPr lang="it-IT" dirty="0" smtClean="0"/>
                        <a:t>m</a:t>
                      </a:r>
                      <a:endParaRPr lang="it-IT" dirty="0"/>
                    </a:p>
                  </a:txBody>
                  <a:tcPr/>
                </a:tc>
                <a:tc>
                  <a:txBody>
                    <a:bodyPr/>
                    <a:lstStyle/>
                    <a:p>
                      <a:pPr algn="ctr"/>
                      <a:r>
                        <a:rPr lang="it-IT" dirty="0" smtClean="0"/>
                        <a:t>f</a:t>
                      </a:r>
                      <a:endParaRPr lang="it-IT" dirty="0"/>
                    </a:p>
                  </a:txBody>
                  <a:tcPr/>
                </a:tc>
                <a:tc>
                  <a:txBody>
                    <a:bodyPr/>
                    <a:lstStyle/>
                    <a:p>
                      <a:pPr algn="ctr"/>
                      <a:r>
                        <a:rPr lang="it-IT" dirty="0" smtClean="0"/>
                        <a:t>m</a:t>
                      </a:r>
                      <a:endParaRPr lang="it-IT" dirty="0"/>
                    </a:p>
                  </a:txBody>
                  <a:tcPr/>
                </a:tc>
                <a:tc>
                  <a:txBody>
                    <a:bodyPr/>
                    <a:lstStyle/>
                    <a:p>
                      <a:pPr algn="ctr"/>
                      <a:r>
                        <a:rPr lang="it-IT" dirty="0" smtClean="0"/>
                        <a:t>f</a:t>
                      </a:r>
                      <a:endParaRPr lang="it-IT" dirty="0"/>
                    </a:p>
                  </a:txBody>
                  <a:tcPr/>
                </a:tc>
              </a:tr>
              <a:tr h="370840">
                <a:tc>
                  <a:txBody>
                    <a:bodyPr/>
                    <a:lstStyle/>
                    <a:p>
                      <a:pPr algn="ctr"/>
                      <a:r>
                        <a:rPr lang="it-IT" dirty="0" smtClean="0"/>
                        <a:t>3.030</a:t>
                      </a:r>
                      <a:endParaRPr lang="it-IT" dirty="0"/>
                    </a:p>
                  </a:txBody>
                  <a:tcPr/>
                </a:tc>
                <a:tc>
                  <a:txBody>
                    <a:bodyPr/>
                    <a:lstStyle/>
                    <a:p>
                      <a:pPr algn="ctr"/>
                      <a:r>
                        <a:rPr lang="it-IT" dirty="0" smtClean="0"/>
                        <a:t>39.647</a:t>
                      </a:r>
                      <a:endParaRPr lang="it-IT" dirty="0"/>
                    </a:p>
                  </a:txBody>
                  <a:tcPr/>
                </a:tc>
                <a:tc>
                  <a:txBody>
                    <a:bodyPr/>
                    <a:lstStyle/>
                    <a:p>
                      <a:pPr algn="ctr"/>
                      <a:r>
                        <a:rPr lang="it-IT" dirty="0" smtClean="0"/>
                        <a:t>10</a:t>
                      </a:r>
                      <a:endParaRPr lang="it-IT" dirty="0"/>
                    </a:p>
                  </a:txBody>
                  <a:tcPr/>
                </a:tc>
                <a:tc>
                  <a:txBody>
                    <a:bodyPr/>
                    <a:lstStyle/>
                    <a:p>
                      <a:pPr algn="ctr"/>
                      <a:r>
                        <a:rPr lang="it-IT" dirty="0" smtClean="0"/>
                        <a:t>906</a:t>
                      </a:r>
                      <a:endParaRPr lang="it-IT" dirty="0"/>
                    </a:p>
                  </a:txBody>
                  <a:tcPr/>
                </a:tc>
                <a:tc>
                  <a:txBody>
                    <a:bodyPr/>
                    <a:lstStyle/>
                    <a:p>
                      <a:pPr algn="ctr"/>
                      <a:r>
                        <a:rPr lang="it-IT" dirty="0" smtClean="0"/>
                        <a:t>15</a:t>
                      </a:r>
                      <a:endParaRPr lang="it-IT" dirty="0"/>
                    </a:p>
                  </a:txBody>
                  <a:tcPr/>
                </a:tc>
                <a:tc>
                  <a:txBody>
                    <a:bodyPr/>
                    <a:lstStyle/>
                    <a:p>
                      <a:pPr algn="ctr"/>
                      <a:r>
                        <a:rPr lang="it-IT" dirty="0" smtClean="0"/>
                        <a:t>573</a:t>
                      </a:r>
                      <a:endParaRPr lang="it-IT" dirty="0"/>
                    </a:p>
                  </a:txBody>
                  <a:tcPr/>
                </a:tc>
              </a:tr>
              <a:tr h="370840">
                <a:tc gridSpan="6">
                  <a:txBody>
                    <a:bodyPr/>
                    <a:lstStyle/>
                    <a:p>
                      <a:pPr algn="ctr"/>
                      <a:endParaRPr lang="it-IT" dirty="0" smtClean="0"/>
                    </a:p>
                    <a:p>
                      <a:pPr algn="ctr"/>
                      <a:r>
                        <a:rPr lang="it-IT" dirty="0" smtClean="0"/>
                        <a:t>DIPARTIMENTO SALUTE MENTALE</a:t>
                      </a:r>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c hMerge="1">
                  <a:txBody>
                    <a:bodyPr/>
                    <a:lstStyle/>
                    <a:p>
                      <a:endParaRPr lang="it-IT" dirty="0"/>
                    </a:p>
                  </a:txBody>
                  <a:tcPr/>
                </a:tc>
              </a:tr>
              <a:tr h="370840">
                <a:tc gridSpan="2">
                  <a:txBody>
                    <a:bodyPr/>
                    <a:lstStyle/>
                    <a:p>
                      <a:pPr algn="ctr"/>
                      <a:r>
                        <a:rPr lang="it-IT" dirty="0" smtClean="0"/>
                        <a:t>Italiani</a:t>
                      </a:r>
                      <a:endParaRPr lang="it-IT" dirty="0"/>
                    </a:p>
                  </a:txBody>
                  <a:tcPr/>
                </a:tc>
                <a:tc hMerge="1">
                  <a:txBody>
                    <a:bodyPr/>
                    <a:lstStyle/>
                    <a:p>
                      <a:endParaRPr lang="it-IT" dirty="0"/>
                    </a:p>
                  </a:txBody>
                  <a:tcPr/>
                </a:tc>
                <a:tc gridSpan="2">
                  <a:txBody>
                    <a:bodyPr/>
                    <a:lstStyle/>
                    <a:p>
                      <a:pPr algn="ctr"/>
                      <a:r>
                        <a:rPr lang="it-IT" dirty="0" smtClean="0"/>
                        <a:t>Comunitari</a:t>
                      </a:r>
                      <a:endParaRPr lang="it-IT" dirty="0"/>
                    </a:p>
                  </a:txBody>
                  <a:tcPr/>
                </a:tc>
                <a:tc hMerge="1">
                  <a:txBody>
                    <a:bodyPr/>
                    <a:lstStyle/>
                    <a:p>
                      <a:endParaRPr lang="it-IT" dirty="0"/>
                    </a:p>
                  </a:txBody>
                  <a:tcPr/>
                </a:tc>
                <a:tc gridSpan="2">
                  <a:txBody>
                    <a:bodyPr/>
                    <a:lstStyle/>
                    <a:p>
                      <a:pPr algn="ctr"/>
                      <a:r>
                        <a:rPr lang="it-IT" dirty="0" smtClean="0"/>
                        <a:t>NON UE</a:t>
                      </a:r>
                      <a:endParaRPr lang="it-IT" dirty="0"/>
                    </a:p>
                  </a:txBody>
                  <a:tcPr/>
                </a:tc>
                <a:tc hMerge="1">
                  <a:txBody>
                    <a:bodyPr/>
                    <a:lstStyle/>
                    <a:p>
                      <a:endParaRPr lang="it-IT" dirty="0"/>
                    </a:p>
                  </a:txBody>
                  <a:tcPr/>
                </a:tc>
              </a:tr>
              <a:tr h="370840">
                <a:tc>
                  <a:txBody>
                    <a:bodyPr/>
                    <a:lstStyle/>
                    <a:p>
                      <a:pPr algn="ctr"/>
                      <a:r>
                        <a:rPr lang="it-IT" dirty="0" smtClean="0"/>
                        <a:t>m</a:t>
                      </a:r>
                      <a:endParaRPr lang="it-IT" dirty="0"/>
                    </a:p>
                  </a:txBody>
                  <a:tcPr/>
                </a:tc>
                <a:tc>
                  <a:txBody>
                    <a:bodyPr/>
                    <a:lstStyle/>
                    <a:p>
                      <a:pPr algn="ctr"/>
                      <a:r>
                        <a:rPr lang="it-IT" dirty="0" smtClean="0"/>
                        <a:t>f</a:t>
                      </a:r>
                      <a:endParaRPr lang="it-IT" dirty="0"/>
                    </a:p>
                  </a:txBody>
                  <a:tcPr/>
                </a:tc>
                <a:tc>
                  <a:txBody>
                    <a:bodyPr/>
                    <a:lstStyle/>
                    <a:p>
                      <a:pPr algn="ctr"/>
                      <a:r>
                        <a:rPr lang="it-IT" dirty="0" smtClean="0"/>
                        <a:t>m</a:t>
                      </a:r>
                      <a:endParaRPr lang="it-IT" dirty="0"/>
                    </a:p>
                  </a:txBody>
                  <a:tcPr/>
                </a:tc>
                <a:tc>
                  <a:txBody>
                    <a:bodyPr/>
                    <a:lstStyle/>
                    <a:p>
                      <a:pPr algn="ctr"/>
                      <a:r>
                        <a:rPr lang="it-IT" dirty="0" smtClean="0"/>
                        <a:t>f</a:t>
                      </a:r>
                      <a:endParaRPr lang="it-IT" dirty="0"/>
                    </a:p>
                  </a:txBody>
                  <a:tcPr/>
                </a:tc>
                <a:tc>
                  <a:txBody>
                    <a:bodyPr/>
                    <a:lstStyle/>
                    <a:p>
                      <a:pPr algn="ctr"/>
                      <a:r>
                        <a:rPr lang="it-IT" dirty="0" smtClean="0"/>
                        <a:t>m</a:t>
                      </a:r>
                      <a:endParaRPr lang="it-IT" dirty="0"/>
                    </a:p>
                  </a:txBody>
                  <a:tcPr/>
                </a:tc>
                <a:tc>
                  <a:txBody>
                    <a:bodyPr/>
                    <a:lstStyle/>
                    <a:p>
                      <a:pPr algn="ctr"/>
                      <a:r>
                        <a:rPr lang="it-IT" dirty="0" smtClean="0"/>
                        <a:t>f</a:t>
                      </a:r>
                      <a:endParaRPr lang="it-IT" dirty="0"/>
                    </a:p>
                  </a:txBody>
                  <a:tcPr/>
                </a:tc>
              </a:tr>
              <a:tr h="370840">
                <a:tc>
                  <a:txBody>
                    <a:bodyPr/>
                    <a:lstStyle/>
                    <a:p>
                      <a:pPr algn="ctr"/>
                      <a:r>
                        <a:rPr lang="it-IT" dirty="0" smtClean="0"/>
                        <a:t>8.830</a:t>
                      </a:r>
                      <a:endParaRPr lang="it-IT" dirty="0"/>
                    </a:p>
                  </a:txBody>
                  <a:tcPr/>
                </a:tc>
                <a:tc>
                  <a:txBody>
                    <a:bodyPr/>
                    <a:lstStyle/>
                    <a:p>
                      <a:pPr algn="ctr"/>
                      <a:r>
                        <a:rPr lang="it-IT" dirty="0" smtClean="0"/>
                        <a:t>7873</a:t>
                      </a:r>
                      <a:endParaRPr lang="it-IT" dirty="0"/>
                    </a:p>
                  </a:txBody>
                  <a:tcPr/>
                </a:tc>
                <a:tc>
                  <a:txBody>
                    <a:bodyPr/>
                    <a:lstStyle/>
                    <a:p>
                      <a:pPr algn="ctr"/>
                      <a:r>
                        <a:rPr lang="it-IT" dirty="0" smtClean="0"/>
                        <a:t>27</a:t>
                      </a:r>
                      <a:endParaRPr lang="it-IT" dirty="0"/>
                    </a:p>
                  </a:txBody>
                  <a:tcPr/>
                </a:tc>
                <a:tc>
                  <a:txBody>
                    <a:bodyPr/>
                    <a:lstStyle/>
                    <a:p>
                      <a:pPr algn="ctr"/>
                      <a:r>
                        <a:rPr lang="it-IT" dirty="0" smtClean="0"/>
                        <a:t>44</a:t>
                      </a:r>
                      <a:endParaRPr lang="it-IT" dirty="0"/>
                    </a:p>
                  </a:txBody>
                  <a:tcPr/>
                </a:tc>
                <a:tc>
                  <a:txBody>
                    <a:bodyPr/>
                    <a:lstStyle/>
                    <a:p>
                      <a:pPr algn="ctr"/>
                      <a:r>
                        <a:rPr lang="it-IT" dirty="0" smtClean="0"/>
                        <a:t>82</a:t>
                      </a:r>
                      <a:endParaRPr lang="it-IT" dirty="0"/>
                    </a:p>
                  </a:txBody>
                  <a:tcPr/>
                </a:tc>
                <a:tc>
                  <a:txBody>
                    <a:bodyPr/>
                    <a:lstStyle/>
                    <a:p>
                      <a:pPr algn="ctr"/>
                      <a:r>
                        <a:rPr lang="it-IT" dirty="0" smtClean="0"/>
                        <a:t>63</a:t>
                      </a:r>
                      <a:endParaRPr lang="it-IT"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360039"/>
          </a:xfrm>
        </p:spPr>
        <p:txBody>
          <a:bodyPr>
            <a:normAutofit fontScale="90000"/>
          </a:bodyPr>
          <a:lstStyle/>
          <a:p>
            <a:r>
              <a:rPr lang="it-IT" dirty="0" smtClean="0"/>
              <a:t>Donne straniere e sanità </a:t>
            </a:r>
            <a:endParaRPr lang="it-IT" dirty="0"/>
          </a:p>
        </p:txBody>
      </p:sp>
      <p:sp>
        <p:nvSpPr>
          <p:cNvPr id="3" name="Sottotitolo 2"/>
          <p:cNvSpPr>
            <a:spLocks noGrp="1"/>
          </p:cNvSpPr>
          <p:nvPr>
            <p:ph type="subTitle" idx="1"/>
          </p:nvPr>
        </p:nvSpPr>
        <p:spPr>
          <a:xfrm>
            <a:off x="683568" y="1124744"/>
            <a:ext cx="7632848" cy="5400600"/>
          </a:xfrm>
        </p:spPr>
        <p:txBody>
          <a:bodyPr>
            <a:normAutofit fontScale="92500" lnSpcReduction="10000"/>
          </a:bodyPr>
          <a:lstStyle/>
          <a:p>
            <a:r>
              <a:rPr lang="it-IT" sz="1300" dirty="0" smtClean="0"/>
              <a:t> </a:t>
            </a:r>
          </a:p>
          <a:p>
            <a:pPr algn="just"/>
            <a:r>
              <a:rPr lang="it-IT" sz="1600" dirty="0" smtClean="0"/>
              <a:t> Dalla rilevazione dei dati la nazionalità non è sempre rilevata nei report o comunque non riportata nei report richiesti. </a:t>
            </a:r>
          </a:p>
          <a:p>
            <a:pPr algn="just"/>
            <a:r>
              <a:rPr lang="it-IT" sz="1600" dirty="0" smtClean="0"/>
              <a:t>Comunque le donne marocchine sono maggiormente presenti o più informate di altra nazionalità , come le ucraine, le indiane, le rumene. </a:t>
            </a:r>
          </a:p>
          <a:p>
            <a:pPr algn="just"/>
            <a:r>
              <a:rPr lang="it-IT" sz="1600" dirty="0" smtClean="0"/>
              <a:t>Non sono presenti donne dei paesi africani pur rilevando la loro presenza in altre modalità, tipo attività ambulatoriali o le SDO</a:t>
            </a:r>
          </a:p>
          <a:p>
            <a:pPr algn="just"/>
            <a:endParaRPr lang="it-IT" sz="1600" dirty="0" smtClean="0"/>
          </a:p>
          <a:p>
            <a:pPr algn="just"/>
            <a:r>
              <a:rPr lang="it-IT" sz="1600" dirty="0" smtClean="0"/>
              <a:t>Dalle SDO, si rileva che le donne si ricoverano solo per il parto, pertanto si può ipotizzare che l’evento nascita è comunque un evento importante nella vita delle donne, anche se straniera e che il ricorso al medico/ginecologo è comunque  legato ad un momento delicato, di precarietà per la vita della donna e del bambino.</a:t>
            </a:r>
          </a:p>
          <a:p>
            <a:pPr algn="just"/>
            <a:endParaRPr lang="it-IT" sz="1600" dirty="0" smtClean="0"/>
          </a:p>
          <a:p>
            <a:pPr algn="just"/>
            <a:r>
              <a:rPr lang="it-IT" sz="1600" dirty="0" smtClean="0"/>
              <a:t> </a:t>
            </a:r>
          </a:p>
          <a:p>
            <a:pPr algn="just"/>
            <a:r>
              <a:rPr lang="it-IT" sz="1600" dirty="0" smtClean="0"/>
              <a:t>Come riportano alcune esperienze, come quelle del Ospedale Bambino Gesù di Roma,  la sala travaglio  nel caso di partorienti africane si trasforma in un luogo intriso di preghiere di canti e di riti propiziatori, profumi ed essenze,  finalizzate a superamento delle paure, timori , pregiudizi, al fine di dare la forza necessaria alla partoriente di affrontare il momento del travaglio e dell’espulsione in modo più sereno.</a:t>
            </a:r>
          </a:p>
          <a:p>
            <a:pPr algn="just"/>
            <a:r>
              <a:rPr lang="it-IT" sz="1300" dirty="0" smtClean="0"/>
              <a:t> </a:t>
            </a:r>
          </a:p>
          <a:p>
            <a:r>
              <a:rPr lang="it-IT" sz="1300" dirty="0" smtClean="0"/>
              <a:t> </a:t>
            </a:r>
          </a:p>
          <a:p>
            <a:r>
              <a:rPr lang="it-IT" sz="1300" dirty="0" smtClean="0"/>
              <a:t> </a:t>
            </a:r>
          </a:p>
          <a:p>
            <a:r>
              <a:rPr lang="it-IT" sz="1600" dirty="0" smtClean="0"/>
              <a:t> </a:t>
            </a:r>
            <a:endParaRPr lang="it-IT"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Screening e immigrate</a:t>
            </a:r>
            <a:endParaRPr lang="it-IT" dirty="0"/>
          </a:p>
        </p:txBody>
      </p:sp>
      <p:sp>
        <p:nvSpPr>
          <p:cNvPr id="3" name="Sottotitolo 2"/>
          <p:cNvSpPr>
            <a:spLocks noGrp="1"/>
          </p:cNvSpPr>
          <p:nvPr>
            <p:ph type="subTitle" idx="1"/>
          </p:nvPr>
        </p:nvSpPr>
        <p:spPr>
          <a:xfrm>
            <a:off x="683568" y="1196752"/>
            <a:ext cx="7776864" cy="4968552"/>
          </a:xfrm>
        </p:spPr>
        <p:txBody>
          <a:bodyPr>
            <a:normAutofit fontScale="92500" lnSpcReduction="10000"/>
          </a:bodyPr>
          <a:lstStyle/>
          <a:p>
            <a:pPr algn="just"/>
            <a:r>
              <a:rPr lang="it-IT" sz="2000" dirty="0" smtClean="0"/>
              <a:t>I dati recuperati negli anni 2015 al 2017 relativi alle campagne di screening della cervice uterina e dello screening mammografico in relazione al coinvolgimento delle immigrate sono scarsamente rappresentati, sia perché si è passati dalla  piattaforma informativa VIVA alla piattaforma SANIARP, sia perché , al momento, non è previsto nella piattaforma una distinzione dei dati suddivisi per ENI, STP e Comunitari</a:t>
            </a:r>
          </a:p>
          <a:p>
            <a:pPr algn="just"/>
            <a:r>
              <a:rPr lang="it-IT" sz="2000" dirty="0" smtClean="0"/>
              <a:t>Pertanto presento i seguenti dati : </a:t>
            </a:r>
          </a:p>
          <a:p>
            <a:pPr algn="ctr"/>
            <a:r>
              <a:rPr lang="it-IT" sz="2000" dirty="0" smtClean="0"/>
              <a:t>Screening mammografico</a:t>
            </a:r>
          </a:p>
          <a:p>
            <a:pPr algn="ctr"/>
            <a:r>
              <a:rPr lang="it-IT" sz="2000" dirty="0" smtClean="0"/>
              <a:t> 20 utenti immigrate regolari, nessuna ha subito interventi</a:t>
            </a:r>
          </a:p>
          <a:p>
            <a:pPr algn="ctr"/>
            <a:r>
              <a:rPr lang="it-IT" sz="2000" dirty="0" smtClean="0"/>
              <a:t>Screening  cervice uterina </a:t>
            </a:r>
          </a:p>
          <a:p>
            <a:pPr algn="ctr"/>
            <a:r>
              <a:rPr lang="it-IT" sz="2000" dirty="0" smtClean="0"/>
              <a:t>STP/ENI: 37                      Immigrate regolari:  457</a:t>
            </a:r>
          </a:p>
          <a:p>
            <a:pPr algn="just"/>
            <a:endParaRPr lang="it-IT" sz="2000" dirty="0" smtClean="0"/>
          </a:p>
          <a:p>
            <a:pPr algn="just"/>
            <a:r>
              <a:rPr lang="it-IT" sz="2000" dirty="0" smtClean="0"/>
              <a:t>Il dato se non viene programmato, non può essere  monitorato </a:t>
            </a:r>
            <a:r>
              <a:rPr lang="it-IT" sz="2000" dirty="0" err="1" smtClean="0"/>
              <a:t>nè</a:t>
            </a:r>
            <a:r>
              <a:rPr lang="it-IT" sz="2000" dirty="0" smtClean="0"/>
              <a:t> seguito nel tempo,  pertanto da una immagine distorta, non rilevante del fenomeno , che viene in tal modo sottostimato</a:t>
            </a:r>
            <a:r>
              <a:rPr lang="it-IT" sz="2000" dirty="0" smtClean="0"/>
              <a:t>., scarso risultato della medicina preventiva</a:t>
            </a:r>
            <a:endParaRPr lang="it-IT" sz="2000" dirty="0" smtClean="0"/>
          </a:p>
          <a:p>
            <a:pPr algn="just"/>
            <a:endParaRPr lang="it-IT" sz="1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360039"/>
          </a:xfrm>
        </p:spPr>
        <p:txBody>
          <a:bodyPr>
            <a:normAutofit fontScale="90000"/>
          </a:bodyPr>
          <a:lstStyle/>
          <a:p>
            <a:r>
              <a:rPr lang="it-IT" dirty="0" smtClean="0"/>
              <a:t>Dal sito web </a:t>
            </a:r>
            <a:endParaRPr lang="it-IT" dirty="0"/>
          </a:p>
        </p:txBody>
      </p:sp>
      <p:sp>
        <p:nvSpPr>
          <p:cNvPr id="3" name="Sottotitolo 2"/>
          <p:cNvSpPr>
            <a:spLocks noGrp="1"/>
          </p:cNvSpPr>
          <p:nvPr>
            <p:ph type="subTitle" idx="1"/>
          </p:nvPr>
        </p:nvSpPr>
        <p:spPr>
          <a:xfrm>
            <a:off x="683568" y="980728"/>
            <a:ext cx="7920880" cy="5400600"/>
          </a:xfrm>
        </p:spPr>
        <p:txBody>
          <a:bodyPr>
            <a:normAutofit fontScale="70000" lnSpcReduction="20000"/>
          </a:bodyPr>
          <a:lstStyle/>
          <a:p>
            <a:r>
              <a:rPr lang="it-IT" sz="1300" dirty="0" smtClean="0"/>
              <a:t> </a:t>
            </a:r>
          </a:p>
          <a:p>
            <a:pPr algn="just"/>
            <a:r>
              <a:rPr lang="it-IT" sz="1400" dirty="0" smtClean="0"/>
              <a:t> </a:t>
            </a:r>
            <a:r>
              <a:rPr lang="it-IT" sz="2200" dirty="0" smtClean="0"/>
              <a:t>Nel sito Web Aziendale nella barra in alto</a:t>
            </a:r>
          </a:p>
          <a:p>
            <a:pPr algn="just"/>
            <a:endParaRPr lang="it-IT" sz="2200" dirty="0" smtClean="0"/>
          </a:p>
          <a:p>
            <a:pPr algn="just"/>
            <a:r>
              <a:rPr lang="it-IT" sz="2200" dirty="0" smtClean="0"/>
              <a:t> _ Come fare per, cliccando si pare la tendina con le sezioni</a:t>
            </a:r>
          </a:p>
          <a:p>
            <a:pPr algn="just"/>
            <a:r>
              <a:rPr lang="it-IT" sz="2200" dirty="0" smtClean="0"/>
              <a:t>Nella sezione _ Stranieri : troverete opuscoli  illustrativi sull’assistenza sanitaria prodotti dal Ministero della Salute tradotti </a:t>
            </a:r>
            <a:r>
              <a:rPr lang="it-IT" sz="2200" b="1" dirty="0" smtClean="0"/>
              <a:t>in otto lingue</a:t>
            </a:r>
            <a:r>
              <a:rPr lang="it-IT" sz="2200" dirty="0" smtClean="0"/>
              <a:t>: rumeno, arabo, inglese,  francese, ucraino, spagnolo, albanese e cinese</a:t>
            </a:r>
          </a:p>
          <a:p>
            <a:pPr algn="just"/>
            <a:endParaRPr lang="it-IT" sz="2200" dirty="0" smtClean="0"/>
          </a:p>
          <a:p>
            <a:pPr algn="just"/>
            <a:r>
              <a:rPr lang="it-IT" sz="2200" dirty="0" smtClean="0"/>
              <a:t>In essi sono riportate informazioni utili all’accesso ai servizi  territoriali e ospedalieri al fine di informare i cittadini stranieri in modo appropriato: </a:t>
            </a:r>
          </a:p>
          <a:p>
            <a:pPr algn="just">
              <a:buFont typeface="Wingdings" pitchFamily="2" charset="2"/>
              <a:buChar char="§"/>
            </a:pPr>
            <a:r>
              <a:rPr lang="it-IT" sz="2200" dirty="0" smtClean="0"/>
              <a:t>come la tutela della maternità, </a:t>
            </a:r>
          </a:p>
          <a:p>
            <a:pPr algn="just">
              <a:buFont typeface="Wingdings" pitchFamily="2" charset="2"/>
              <a:buChar char="§"/>
            </a:pPr>
            <a:r>
              <a:rPr lang="it-IT" sz="2200" dirty="0" smtClean="0"/>
              <a:t>il diritto al parto in anonimato, </a:t>
            </a:r>
          </a:p>
          <a:p>
            <a:pPr algn="just">
              <a:buFont typeface="Wingdings" pitchFamily="2" charset="2"/>
              <a:buChar char="§"/>
            </a:pPr>
            <a:r>
              <a:rPr lang="it-IT" sz="2200" dirty="0" smtClean="0"/>
              <a:t>il diritto al pediatra, </a:t>
            </a:r>
          </a:p>
          <a:p>
            <a:pPr algn="just">
              <a:buFont typeface="Wingdings" pitchFamily="2" charset="2"/>
              <a:buChar char="§"/>
            </a:pPr>
            <a:r>
              <a:rPr lang="it-IT" sz="2200" dirty="0" smtClean="0"/>
              <a:t>alle vaccinazioni,</a:t>
            </a:r>
          </a:p>
          <a:p>
            <a:pPr algn="just">
              <a:buFont typeface="Wingdings" pitchFamily="2" charset="2"/>
              <a:buChar char="§"/>
            </a:pPr>
            <a:r>
              <a:rPr lang="it-IT" sz="2200" dirty="0" smtClean="0"/>
              <a:t> all’assistenza specialistica  e quando ricoverarsi in ospedale</a:t>
            </a:r>
          </a:p>
          <a:p>
            <a:pPr algn="just">
              <a:buFont typeface="Wingdings" pitchFamily="2" charset="2"/>
              <a:buChar char="§"/>
            </a:pPr>
            <a:endParaRPr lang="it-IT" sz="2200" dirty="0" smtClean="0"/>
          </a:p>
          <a:p>
            <a:pPr algn="just"/>
            <a:endParaRPr lang="it-IT" sz="2200" dirty="0" smtClean="0"/>
          </a:p>
          <a:p>
            <a:pPr algn="just"/>
            <a:r>
              <a:rPr lang="it-IT" sz="2200" dirty="0" smtClean="0"/>
              <a:t>Nella sezione  PIC   _ DOCUMENTI</a:t>
            </a:r>
          </a:p>
          <a:p>
            <a:pPr algn="just"/>
            <a:r>
              <a:rPr lang="it-IT" sz="2200" dirty="0" smtClean="0"/>
              <a:t>Troverete la normativa per un corretto monitoraggio delle prestazione soggette a rendicontazione e i modelli per la rilevazione</a:t>
            </a:r>
          </a:p>
          <a:p>
            <a:r>
              <a:rPr lang="it-IT" sz="2200" dirty="0" smtClean="0"/>
              <a:t> </a:t>
            </a:r>
          </a:p>
          <a:p>
            <a:r>
              <a:rPr lang="it-IT" sz="2200" dirty="0" smtClean="0"/>
              <a:t> </a:t>
            </a:r>
          </a:p>
          <a:p>
            <a:r>
              <a:rPr lang="it-IT" sz="1300" dirty="0" smtClean="0"/>
              <a:t> </a:t>
            </a:r>
          </a:p>
          <a:p>
            <a:r>
              <a:rPr lang="it-IT" sz="1300" dirty="0" smtClean="0"/>
              <a:t> </a:t>
            </a:r>
          </a:p>
          <a:p>
            <a:r>
              <a:rPr lang="it-IT" sz="1300" dirty="0" smtClean="0"/>
              <a:t> </a:t>
            </a:r>
          </a:p>
          <a:p>
            <a:r>
              <a:rPr lang="it-IT" sz="1600" dirty="0" smtClean="0"/>
              <a:t> </a:t>
            </a:r>
            <a:endParaRPr lang="it-IT"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360039"/>
          </a:xfrm>
        </p:spPr>
        <p:txBody>
          <a:bodyPr>
            <a:normAutofit fontScale="90000"/>
          </a:bodyPr>
          <a:lstStyle/>
          <a:p>
            <a:endParaRPr lang="it-IT" dirty="0"/>
          </a:p>
        </p:txBody>
      </p:sp>
      <p:sp>
        <p:nvSpPr>
          <p:cNvPr id="3" name="Sottotitolo 2"/>
          <p:cNvSpPr>
            <a:spLocks noGrp="1"/>
          </p:cNvSpPr>
          <p:nvPr>
            <p:ph type="subTitle" idx="1"/>
          </p:nvPr>
        </p:nvSpPr>
        <p:spPr>
          <a:xfrm>
            <a:off x="683568" y="980728"/>
            <a:ext cx="7920880" cy="5400600"/>
          </a:xfrm>
        </p:spPr>
        <p:txBody>
          <a:bodyPr>
            <a:normAutofit lnSpcReduction="10000"/>
          </a:bodyPr>
          <a:lstStyle/>
          <a:p>
            <a:r>
              <a:rPr lang="it-IT" sz="1300" dirty="0" smtClean="0"/>
              <a:t> </a:t>
            </a:r>
          </a:p>
          <a:p>
            <a:pPr algn="just"/>
            <a:r>
              <a:rPr lang="it-IT" sz="1400" dirty="0" smtClean="0"/>
              <a:t> </a:t>
            </a:r>
            <a:r>
              <a:rPr lang="it-IT" sz="1300" dirty="0" smtClean="0"/>
              <a:t> </a:t>
            </a:r>
          </a:p>
          <a:p>
            <a:r>
              <a:rPr lang="it-IT" sz="1300" dirty="0" smtClean="0"/>
              <a:t> </a:t>
            </a:r>
          </a:p>
          <a:p>
            <a:pPr algn="ctr"/>
            <a:r>
              <a:rPr lang="it-IT" sz="4300" dirty="0" smtClean="0"/>
              <a:t>Grazie per l’attenzione</a:t>
            </a:r>
          </a:p>
          <a:p>
            <a:pPr algn="ctr"/>
            <a:endParaRPr lang="it-IT" sz="2800" dirty="0" smtClean="0"/>
          </a:p>
          <a:p>
            <a:pPr algn="ctr"/>
            <a:endParaRPr lang="it-IT" sz="2800" dirty="0" smtClean="0"/>
          </a:p>
          <a:p>
            <a:pPr algn="ctr"/>
            <a:endParaRPr lang="it-IT" sz="2800" dirty="0" smtClean="0"/>
          </a:p>
          <a:p>
            <a:pPr algn="ctr"/>
            <a:endParaRPr lang="it-IT" sz="2800" dirty="0" smtClean="0"/>
          </a:p>
          <a:p>
            <a:pPr algn="ctr"/>
            <a:endParaRPr lang="it-IT" sz="2800" dirty="0" smtClean="0"/>
          </a:p>
          <a:p>
            <a:pPr algn="ctr"/>
            <a:endParaRPr lang="it-IT" sz="2800" dirty="0" smtClean="0"/>
          </a:p>
          <a:p>
            <a:pPr algn="ctr"/>
            <a:r>
              <a:rPr lang="it-IT" sz="2000" dirty="0" smtClean="0"/>
              <a:t>dott.ssa Patrizia </a:t>
            </a:r>
            <a:r>
              <a:rPr lang="it-IT" sz="2000" dirty="0" err="1" smtClean="0"/>
              <a:t>Giannitti</a:t>
            </a:r>
            <a:endParaRPr lang="it-IT" sz="2000" dirty="0" smtClean="0"/>
          </a:p>
          <a:p>
            <a:pPr algn="ctr"/>
            <a:r>
              <a:rPr lang="it-IT" sz="2000" dirty="0" smtClean="0"/>
              <a:t>Coordinatore aziendale rendicontazione prestazioni STP</a:t>
            </a:r>
          </a:p>
          <a:p>
            <a:r>
              <a:rPr lang="it-IT" sz="1600" dirty="0" smtClean="0"/>
              <a:t> </a:t>
            </a:r>
            <a:endParaRPr lang="it-IT"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Il monitoraggio dei dati</a:t>
            </a:r>
            <a:endParaRPr lang="it-IT" dirty="0"/>
          </a:p>
        </p:txBody>
      </p:sp>
      <p:sp>
        <p:nvSpPr>
          <p:cNvPr id="3" name="Sottotitolo 2"/>
          <p:cNvSpPr>
            <a:spLocks noGrp="1"/>
          </p:cNvSpPr>
          <p:nvPr>
            <p:ph type="subTitle" idx="1"/>
          </p:nvPr>
        </p:nvSpPr>
        <p:spPr>
          <a:xfrm>
            <a:off x="683568" y="1268760"/>
            <a:ext cx="7704856" cy="4370040"/>
          </a:xfrm>
        </p:spPr>
        <p:txBody>
          <a:bodyPr>
            <a:normAutofit/>
          </a:bodyPr>
          <a:lstStyle/>
          <a:p>
            <a:pPr algn="just"/>
            <a:endParaRPr lang="it-IT" sz="2000" dirty="0" smtClean="0"/>
          </a:p>
          <a:p>
            <a:pPr algn="just"/>
            <a:endParaRPr lang="it-IT" sz="1900" dirty="0" smtClean="0"/>
          </a:p>
          <a:p>
            <a:pPr algn="just"/>
            <a:r>
              <a:rPr lang="it-IT" sz="1900" dirty="0" smtClean="0"/>
              <a:t>Il monitoraggio di dati ci permette di conoscere un fenomeno secondo le variabili che decidiamo di misurare: in questo caso, nella rendicontazione prestazioni STP , essa è a cadenza semestrale </a:t>
            </a:r>
          </a:p>
          <a:p>
            <a:pPr algn="just"/>
            <a:r>
              <a:rPr lang="it-IT" sz="1900" dirty="0" smtClean="0"/>
              <a:t>vengono richiesti dati anagrafi e costi</a:t>
            </a:r>
          </a:p>
          <a:p>
            <a:endParaRPr lang="it-IT" sz="1900" dirty="0" smtClean="0"/>
          </a:p>
          <a:p>
            <a:pPr algn="ctr"/>
            <a:r>
              <a:rPr lang="it-IT" sz="1900" dirty="0" smtClean="0"/>
              <a:t>Codice STP</a:t>
            </a:r>
          </a:p>
          <a:p>
            <a:pPr algn="ctr"/>
            <a:r>
              <a:rPr lang="it-IT" sz="1900" dirty="0" smtClean="0"/>
              <a:t>sesso,</a:t>
            </a:r>
          </a:p>
          <a:p>
            <a:pPr algn="ctr"/>
            <a:r>
              <a:rPr lang="it-IT" sz="1900" dirty="0" smtClean="0"/>
              <a:t>nazionalità,</a:t>
            </a:r>
          </a:p>
          <a:p>
            <a:pPr algn="ctr"/>
            <a:r>
              <a:rPr lang="it-IT" sz="1900" dirty="0" smtClean="0"/>
              <a:t>tipologia delle  prestazioni erogate, </a:t>
            </a:r>
          </a:p>
          <a:p>
            <a:pPr algn="ctr"/>
            <a:r>
              <a:rPr lang="it-IT" sz="1900" dirty="0" smtClean="0"/>
              <a:t> costo prestazione</a:t>
            </a:r>
          </a:p>
          <a:p>
            <a:pPr algn="just"/>
            <a:endParaRPr lang="it-IT"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STP</a:t>
            </a:r>
            <a:endParaRPr lang="it-IT" dirty="0"/>
          </a:p>
        </p:txBody>
      </p:sp>
      <p:sp>
        <p:nvSpPr>
          <p:cNvPr id="3" name="Sottotitolo 2"/>
          <p:cNvSpPr>
            <a:spLocks noGrp="1"/>
          </p:cNvSpPr>
          <p:nvPr>
            <p:ph type="subTitle" idx="1"/>
          </p:nvPr>
        </p:nvSpPr>
        <p:spPr>
          <a:xfrm>
            <a:off x="683568" y="1124744"/>
            <a:ext cx="7632848" cy="5400600"/>
          </a:xfrm>
        </p:spPr>
        <p:txBody>
          <a:bodyPr>
            <a:normAutofit fontScale="32500" lnSpcReduction="20000"/>
          </a:bodyPr>
          <a:lstStyle/>
          <a:p>
            <a:endParaRPr lang="it-IT" sz="1600" dirty="0" smtClean="0"/>
          </a:p>
          <a:p>
            <a:pPr algn="just"/>
            <a:endParaRPr lang="it-IT" sz="1600" dirty="0" smtClean="0"/>
          </a:p>
          <a:p>
            <a:pPr algn="just"/>
            <a:r>
              <a:rPr lang="it-IT" sz="6400" dirty="0" smtClean="0"/>
              <a:t>Sono i cittadini extracomunitari, non in regola con il permesso di soggiorno, indigenti, come dichiarato nell’</a:t>
            </a:r>
            <a:r>
              <a:rPr lang="it-IT" sz="6400" dirty="0" err="1" smtClean="0"/>
              <a:t>All</a:t>
            </a:r>
            <a:r>
              <a:rPr lang="it-IT" sz="6400" dirty="0" smtClean="0"/>
              <a:t> 1_dichiarazione di indigenza  e  </a:t>
            </a:r>
            <a:r>
              <a:rPr lang="it-IT" sz="6400" dirty="0" err="1" smtClean="0"/>
              <a:t>All</a:t>
            </a:r>
            <a:r>
              <a:rPr lang="it-IT" sz="6400" dirty="0" smtClean="0"/>
              <a:t> 2_dichiarazione urgente ed essenziale, che recatisi presso un ambulatorio STP, ricevono il codice STP equivalente ad un codice fiscale che gli permette di ricevere l’assistenza sanitaria</a:t>
            </a:r>
          </a:p>
          <a:p>
            <a:pPr algn="just"/>
            <a:endParaRPr lang="it-IT" sz="6400" dirty="0" smtClean="0"/>
          </a:p>
          <a:p>
            <a:pPr algn="just"/>
            <a:r>
              <a:rPr lang="it-IT" sz="6400" dirty="0" smtClean="0"/>
              <a:t>Hanno diritto al codice X01 che gli permette di ricevere esenzione specialistica, ma non per i farmaci (decreto del 17/03/2008)</a:t>
            </a:r>
          </a:p>
          <a:p>
            <a:pPr algn="just"/>
            <a:endParaRPr lang="it-IT" sz="6400" dirty="0" smtClean="0"/>
          </a:p>
          <a:p>
            <a:pPr algn="just"/>
            <a:r>
              <a:rPr lang="it-IT" sz="6400" dirty="0" smtClean="0"/>
              <a:t>La tessera STP non prevede rinnovo</a:t>
            </a:r>
          </a:p>
          <a:p>
            <a:pPr algn="just"/>
            <a:endParaRPr lang="it-IT" sz="6400" dirty="0" smtClean="0"/>
          </a:p>
          <a:p>
            <a:pPr algn="just"/>
            <a:r>
              <a:rPr lang="it-IT" sz="6400" dirty="0" smtClean="0"/>
              <a:t>Le prestazioni di cui al comma 3 dell’art 34 T.U.286/1998 sono erogate  senza  oneri a carico dei richiedenti qualora  privi  di  risorse  economiche   sufficienti, fatte  salve  le  quote  di partecipazione  alla  spesa  a  parità'  con  i   cittadini italiani.</a:t>
            </a:r>
          </a:p>
          <a:p>
            <a:pPr algn="just"/>
            <a:endParaRPr lang="it-IT" sz="5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STP</a:t>
            </a:r>
            <a:endParaRPr lang="it-IT" dirty="0"/>
          </a:p>
        </p:txBody>
      </p:sp>
      <p:sp>
        <p:nvSpPr>
          <p:cNvPr id="3" name="Sottotitolo 2"/>
          <p:cNvSpPr>
            <a:spLocks noGrp="1"/>
          </p:cNvSpPr>
          <p:nvPr>
            <p:ph type="subTitle" idx="1"/>
          </p:nvPr>
        </p:nvSpPr>
        <p:spPr>
          <a:xfrm>
            <a:off x="683568" y="1124744"/>
            <a:ext cx="7632848" cy="5400600"/>
          </a:xfrm>
        </p:spPr>
        <p:txBody>
          <a:bodyPr>
            <a:normAutofit fontScale="25000" lnSpcReduction="20000"/>
          </a:bodyPr>
          <a:lstStyle/>
          <a:p>
            <a:endParaRPr lang="it-IT" sz="1600" dirty="0" smtClean="0"/>
          </a:p>
          <a:p>
            <a:pPr algn="just"/>
            <a:endParaRPr lang="it-IT" sz="1600" dirty="0" smtClean="0"/>
          </a:p>
          <a:p>
            <a:pPr algn="just"/>
            <a:r>
              <a:rPr lang="it-IT" sz="6400" dirty="0" smtClean="0"/>
              <a:t>Ai  cittadini  stranieri  presenti  sul  territorio   nazionale, non in regola con le norme relative all'ingresso  ed al soggiorno, </a:t>
            </a:r>
            <a:r>
              <a:rPr lang="it-IT" sz="6400" b="1" dirty="0" smtClean="0"/>
              <a:t>sono assicurate, nei presidi  pubblici  ed accreditati, </a:t>
            </a:r>
            <a:r>
              <a:rPr lang="it-IT" sz="6400" dirty="0" smtClean="0"/>
              <a:t>le cure ambulatoriali ed ospedaliere urgenti o comunque essenziali, </a:t>
            </a:r>
            <a:r>
              <a:rPr lang="it-IT" sz="6400" dirty="0" smtClean="0"/>
              <a:t>ancorché </a:t>
            </a:r>
            <a:r>
              <a:rPr lang="it-IT" sz="6400" dirty="0" smtClean="0"/>
              <a:t>continuative,  per  malattia ed  infortunio  e  sono  estesi  i  programmi  di  medicina   preventiva  a  salvaguardia  della  salute  individuale   e  collettiva. </a:t>
            </a:r>
          </a:p>
          <a:p>
            <a:pPr algn="just"/>
            <a:r>
              <a:rPr lang="it-IT" sz="6400" b="1" dirty="0" smtClean="0"/>
              <a:t>Sono, in particolare garantiti:            </a:t>
            </a:r>
          </a:p>
          <a:p>
            <a:pPr algn="just"/>
            <a:r>
              <a:rPr lang="it-IT" sz="6400" dirty="0" smtClean="0"/>
              <a:t>   a)  la  tutela  sociale  della   gravidanza   e   della maternità, a  parità  di  trattamento  con  le  cittadine  italiane</a:t>
            </a:r>
            <a:r>
              <a:rPr lang="it-IT" sz="6400" dirty="0" smtClean="0"/>
              <a:t>, </a:t>
            </a:r>
            <a:endParaRPr lang="it-IT" sz="6400" dirty="0" smtClean="0"/>
          </a:p>
          <a:p>
            <a:pPr algn="just"/>
            <a:endParaRPr lang="it-IT" sz="6400" dirty="0" smtClean="0"/>
          </a:p>
          <a:p>
            <a:pPr algn="just"/>
            <a:r>
              <a:rPr lang="it-IT" sz="6400" dirty="0" smtClean="0"/>
              <a:t> b) la tutela della  salute  del  minore  in  esecuzione della Convenzione sui diritti del fanciullo del 20 novembre 1989, ratificata e resa esecutiva ai sensi della  legge  27 maggio 1991, n. 176; </a:t>
            </a:r>
          </a:p>
          <a:p>
            <a:pPr algn="just"/>
            <a:endParaRPr lang="it-IT" sz="6400" dirty="0" smtClean="0"/>
          </a:p>
          <a:p>
            <a:pPr algn="just"/>
            <a:r>
              <a:rPr lang="it-IT" sz="6400" dirty="0" smtClean="0"/>
              <a:t>  c) le vaccinazioni secondo la normativa  e  nell'ambito di  interventi  di  campagne  di   prevenzione   collettiva  autorizzati dalle regioni; </a:t>
            </a:r>
          </a:p>
          <a:p>
            <a:pPr algn="just"/>
            <a:endParaRPr lang="it-IT" sz="6400" dirty="0" smtClean="0"/>
          </a:p>
          <a:p>
            <a:pPr algn="just"/>
            <a:r>
              <a:rPr lang="it-IT" sz="6400" dirty="0" smtClean="0"/>
              <a:t>   d) gli interventi di profilassi internazionale; </a:t>
            </a:r>
          </a:p>
          <a:p>
            <a:pPr algn="just"/>
            <a:endParaRPr lang="it-IT" sz="6400" dirty="0" smtClean="0"/>
          </a:p>
          <a:p>
            <a:pPr algn="just"/>
            <a:r>
              <a:rPr lang="it-IT" sz="6400" dirty="0" smtClean="0"/>
              <a:t>   e) la profilassi, la diagnosi e la cura delle  malattie infettive ed eventuale bonifica dei relativi focolai. </a:t>
            </a:r>
          </a:p>
          <a:p>
            <a:pPr algn="just"/>
            <a:endParaRPr lang="it-IT" sz="6400" dirty="0" smtClean="0"/>
          </a:p>
          <a:p>
            <a:pPr algn="just"/>
            <a:endParaRPr lang="it-IT" sz="5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Il monitoraggio dei dati</a:t>
            </a:r>
            <a:endParaRPr lang="it-IT" dirty="0"/>
          </a:p>
        </p:txBody>
      </p:sp>
      <p:sp>
        <p:nvSpPr>
          <p:cNvPr id="3" name="Sottotitolo 2"/>
          <p:cNvSpPr>
            <a:spLocks noGrp="1"/>
          </p:cNvSpPr>
          <p:nvPr>
            <p:ph type="subTitle" idx="1"/>
          </p:nvPr>
        </p:nvSpPr>
        <p:spPr>
          <a:xfrm>
            <a:off x="683568" y="1484784"/>
            <a:ext cx="7704856" cy="4154016"/>
          </a:xfrm>
        </p:spPr>
        <p:txBody>
          <a:bodyPr>
            <a:normAutofit/>
          </a:bodyPr>
          <a:lstStyle/>
          <a:p>
            <a:pPr algn="just"/>
            <a:endParaRPr lang="it-IT" sz="1600" dirty="0" smtClean="0"/>
          </a:p>
          <a:p>
            <a:pPr algn="just"/>
            <a:endParaRPr lang="it-IT" sz="1600" dirty="0" smtClean="0"/>
          </a:p>
          <a:p>
            <a:pPr algn="just"/>
            <a:r>
              <a:rPr lang="it-IT" sz="1600" dirty="0" smtClean="0"/>
              <a:t>Sono garantite le </a:t>
            </a:r>
            <a:r>
              <a:rPr lang="it-IT" sz="1600" b="1" dirty="0" smtClean="0"/>
              <a:t>CURE URGENTI </a:t>
            </a:r>
          </a:p>
          <a:p>
            <a:pPr algn="just"/>
            <a:r>
              <a:rPr lang="it-IT" sz="1600" dirty="0" smtClean="0"/>
              <a:t>si intendono le cure che non possono essere differite senza pericolo per la vita a danno della salute della persona</a:t>
            </a:r>
          </a:p>
          <a:p>
            <a:pPr algn="just"/>
            <a:r>
              <a:rPr lang="it-IT" sz="1600" dirty="0" smtClean="0"/>
              <a:t>Per tali prestazioni è previsto esonero dal ticket (comma 4 art 35 </a:t>
            </a:r>
            <a:r>
              <a:rPr lang="it-IT" sz="1600" dirty="0" err="1" smtClean="0"/>
              <a:t>d.lgs</a:t>
            </a:r>
            <a:r>
              <a:rPr lang="it-IT" sz="1600" dirty="0" smtClean="0"/>
              <a:t> 286/98 e circolare ministeriale n. 5 del 24/03/2000) come avviene per il cittadino italiano</a:t>
            </a:r>
          </a:p>
          <a:p>
            <a:pPr algn="just"/>
            <a:endParaRPr lang="it-IT" sz="1600" dirty="0" smtClean="0"/>
          </a:p>
          <a:p>
            <a:pPr algn="just"/>
            <a:r>
              <a:rPr lang="it-IT" sz="1600" dirty="0" smtClean="0"/>
              <a:t>Le </a:t>
            </a:r>
            <a:r>
              <a:rPr lang="it-IT" sz="1600" b="1" dirty="0" smtClean="0"/>
              <a:t>CURE ESSENZIALI </a:t>
            </a:r>
          </a:p>
          <a:p>
            <a:pPr algn="just"/>
            <a:r>
              <a:rPr lang="it-IT" sz="1600" dirty="0" smtClean="0"/>
              <a:t>si intendono le prestazioni sanitarie diagnostiche e terapeutiche, ancorché continuative, relative a patologie non pericolose nell’immediato e nel breve termine, ma che nel tempo potrebbero determinare maggiore danno alla salute o rischi per la vita, quali complicanze cronicizzazioni e aggravamenti.</a:t>
            </a:r>
          </a:p>
          <a:p>
            <a:pPr algn="just"/>
            <a:endParaRPr lang="it-IT"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Il monitoraggio dei dati</a:t>
            </a:r>
            <a:endParaRPr lang="it-IT" dirty="0"/>
          </a:p>
        </p:txBody>
      </p:sp>
      <p:sp>
        <p:nvSpPr>
          <p:cNvPr id="3" name="Sottotitolo 2"/>
          <p:cNvSpPr>
            <a:spLocks noGrp="1"/>
          </p:cNvSpPr>
          <p:nvPr>
            <p:ph type="subTitle" idx="1"/>
          </p:nvPr>
        </p:nvSpPr>
        <p:spPr>
          <a:xfrm>
            <a:off x="683568" y="1484784"/>
            <a:ext cx="7704856" cy="4154016"/>
          </a:xfrm>
        </p:spPr>
        <p:txBody>
          <a:bodyPr>
            <a:normAutofit/>
          </a:bodyPr>
          <a:lstStyle/>
          <a:p>
            <a:pPr algn="just"/>
            <a:endParaRPr lang="it-IT" sz="1600" dirty="0" smtClean="0"/>
          </a:p>
          <a:p>
            <a:pPr algn="just"/>
            <a:r>
              <a:rPr lang="it-IT" sz="1600" dirty="0" smtClean="0"/>
              <a:t>Le </a:t>
            </a:r>
            <a:r>
              <a:rPr lang="it-IT" sz="1600" b="1" dirty="0" smtClean="0"/>
              <a:t>CURE ESSENZIALI </a:t>
            </a:r>
            <a:r>
              <a:rPr lang="it-IT" sz="1600" dirty="0" smtClean="0"/>
              <a:t>comprendono prestazioni sanitarie ambulatoriali di primo livello ad accesso diretto e specialistiche come la tutela della maternità, da eseguirsi presso le strutture della medicina del territorio o dei presidi sanitari pubblici e privati accreditati, strutturati in forma </a:t>
            </a:r>
            <a:r>
              <a:rPr lang="it-IT" sz="1600" dirty="0" err="1" smtClean="0"/>
              <a:t>poliambulatoriale</a:t>
            </a:r>
            <a:r>
              <a:rPr lang="it-IT" sz="1600" dirty="0" smtClean="0"/>
              <a:t> e/o ospedaliera.</a:t>
            </a:r>
          </a:p>
          <a:p>
            <a:pPr algn="just"/>
            <a:endParaRPr lang="it-IT" sz="1600" dirty="0" smtClean="0"/>
          </a:p>
          <a:p>
            <a:pPr algn="just"/>
            <a:r>
              <a:rPr lang="it-IT" sz="1600" dirty="0" smtClean="0"/>
              <a:t>I ricoveri sono da eseguirsi su richiesta del medico o tramite Pronto Soccorso</a:t>
            </a:r>
          </a:p>
          <a:p>
            <a:pPr algn="just"/>
            <a:endParaRPr lang="it-IT" sz="1600" dirty="0" smtClean="0"/>
          </a:p>
          <a:p>
            <a:pPr algn="just"/>
            <a:r>
              <a:rPr lang="it-IT" sz="1600" dirty="0" smtClean="0"/>
              <a:t>Anche le prestazioni erogate dai Dipartimenti:  SER D, DSM e </a:t>
            </a:r>
            <a:r>
              <a:rPr lang="it-IT" sz="1600" dirty="0" err="1" smtClean="0"/>
              <a:t>DdP</a:t>
            </a:r>
            <a:r>
              <a:rPr lang="it-IT" sz="1600" dirty="0" smtClean="0"/>
              <a:t> , sono prestazioni che rientrano tra le cure essenziali o  le cure urgenti , seguendo lo stesso criterio</a:t>
            </a:r>
          </a:p>
          <a:p>
            <a:pPr algn="just"/>
            <a:r>
              <a:rPr lang="it-IT" sz="1600" dirty="0" smtClean="0"/>
              <a:t>Un TSO è una cura urgente, un ricovero in comunità è una cura essenziale ,ecc </a:t>
            </a:r>
          </a:p>
          <a:p>
            <a:pPr algn="just"/>
            <a:endParaRPr lang="it-IT"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Anno 2016</a:t>
            </a:r>
            <a:endParaRPr lang="it-IT" dirty="0"/>
          </a:p>
        </p:txBody>
      </p:sp>
      <p:sp>
        <p:nvSpPr>
          <p:cNvPr id="3" name="Sottotitolo 2"/>
          <p:cNvSpPr>
            <a:spLocks noGrp="1"/>
          </p:cNvSpPr>
          <p:nvPr>
            <p:ph type="subTitle" idx="1"/>
          </p:nvPr>
        </p:nvSpPr>
        <p:spPr>
          <a:xfrm>
            <a:off x="683568" y="1484784"/>
            <a:ext cx="7704856" cy="4320480"/>
          </a:xfrm>
        </p:spPr>
        <p:txBody>
          <a:bodyPr>
            <a:normAutofit lnSpcReduction="10000"/>
          </a:bodyPr>
          <a:lstStyle/>
          <a:p>
            <a:pPr algn="just"/>
            <a:r>
              <a:rPr lang="it-IT" sz="1600" dirty="0" smtClean="0"/>
              <a:t>Analizzando i dati dei ricovero relativi agli STP anno 2016 effettuati nei Presidi Ospedalieri del nostro territorio,  sono stati effettuati </a:t>
            </a:r>
          </a:p>
          <a:p>
            <a:pPr algn="just"/>
            <a:r>
              <a:rPr lang="it-IT" sz="1600" b="1" dirty="0" smtClean="0"/>
              <a:t>                                 RICOVERI A STP  292            </a:t>
            </a:r>
            <a:r>
              <a:rPr lang="it-IT" sz="1600" dirty="0" smtClean="0"/>
              <a:t> di cui 179 maschi  _ 113 femmine</a:t>
            </a:r>
          </a:p>
          <a:p>
            <a:pPr algn="just"/>
            <a:endParaRPr lang="it-IT" sz="1600" dirty="0" smtClean="0"/>
          </a:p>
          <a:p>
            <a:pPr algn="just"/>
            <a:r>
              <a:rPr lang="it-IT" sz="1600" dirty="0" smtClean="0"/>
              <a:t>I Presidi con maggior numero di ricoveri sono </a:t>
            </a:r>
          </a:p>
          <a:p>
            <a:pPr algn="just"/>
            <a:r>
              <a:rPr lang="it-IT" sz="1600" dirty="0" smtClean="0"/>
              <a:t>P.O. Eboli n. 86 ( marocchini 16, nigeriani 10,)</a:t>
            </a:r>
          </a:p>
          <a:p>
            <a:pPr algn="just"/>
            <a:r>
              <a:rPr lang="it-IT" sz="1600" dirty="0" smtClean="0"/>
              <a:t>P.O. </a:t>
            </a:r>
            <a:r>
              <a:rPr lang="it-IT" sz="1600" dirty="0" err="1" smtClean="0"/>
              <a:t>Nocera</a:t>
            </a:r>
            <a:r>
              <a:rPr lang="it-IT" sz="1600" dirty="0" smtClean="0"/>
              <a:t>/Pagani/Scafati  n. 60 ricoveri( albanesi e ucraini</a:t>
            </a:r>
          </a:p>
          <a:p>
            <a:pPr algn="just"/>
            <a:r>
              <a:rPr lang="it-IT" sz="1600" dirty="0" smtClean="0"/>
              <a:t>P.O. Sarno n. 58 (maggioranza di ucraini)</a:t>
            </a:r>
          </a:p>
          <a:p>
            <a:pPr algn="just"/>
            <a:r>
              <a:rPr lang="it-IT" sz="1600" dirty="0" smtClean="0"/>
              <a:t>P:O. Vallo della Lucania n. 38 (marocchini e ucraini, del Ghana ed altri paesi africani).</a:t>
            </a:r>
          </a:p>
          <a:p>
            <a:pPr algn="just"/>
            <a:endParaRPr lang="it-IT" sz="1600" i="1" dirty="0" smtClean="0"/>
          </a:p>
          <a:p>
            <a:pPr algn="just"/>
            <a:r>
              <a:rPr lang="it-IT" sz="1600" i="1" dirty="0" smtClean="0"/>
              <a:t>Seguiti</a:t>
            </a:r>
          </a:p>
          <a:p>
            <a:pPr algn="just"/>
            <a:r>
              <a:rPr lang="it-IT" sz="1600" dirty="0" smtClean="0"/>
              <a:t>P.O. </a:t>
            </a:r>
            <a:r>
              <a:rPr lang="it-IT" sz="1600" dirty="0" err="1" smtClean="0"/>
              <a:t>Sapri</a:t>
            </a:r>
            <a:r>
              <a:rPr lang="it-IT" sz="1600" dirty="0" smtClean="0"/>
              <a:t> n. 10</a:t>
            </a:r>
          </a:p>
          <a:p>
            <a:pPr algn="just"/>
            <a:r>
              <a:rPr lang="it-IT" sz="1600" dirty="0" smtClean="0"/>
              <a:t>P.O. Polla n. 16</a:t>
            </a:r>
          </a:p>
          <a:p>
            <a:pPr algn="just"/>
            <a:r>
              <a:rPr lang="it-IT" sz="1600" dirty="0" smtClean="0"/>
              <a:t>P.O. Battipaglia  n. 23</a:t>
            </a:r>
          </a:p>
          <a:p>
            <a:pPr algn="just"/>
            <a:r>
              <a:rPr lang="it-IT" sz="1600" dirty="0" smtClean="0"/>
              <a:t>STP provenienti da diverse nazionalità in prevalenza africani.</a:t>
            </a:r>
          </a:p>
          <a:p>
            <a:pPr algn="just"/>
            <a:endParaRPr lang="it-IT" sz="1600" dirty="0" smtClean="0"/>
          </a:p>
          <a:p>
            <a:pPr algn="just"/>
            <a:endParaRPr lang="it-IT" sz="1600" dirty="0" smtClean="0"/>
          </a:p>
          <a:p>
            <a:endParaRPr lang="it-IT" sz="1600" dirty="0" smtClean="0"/>
          </a:p>
          <a:p>
            <a:endParaRPr lang="it-IT"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76673"/>
            <a:ext cx="7772400" cy="504055"/>
          </a:xfrm>
        </p:spPr>
        <p:txBody>
          <a:bodyPr>
            <a:normAutofit fontScale="90000"/>
          </a:bodyPr>
          <a:lstStyle/>
          <a:p>
            <a:r>
              <a:rPr lang="it-IT" dirty="0" smtClean="0"/>
              <a:t>Anno 2016</a:t>
            </a:r>
            <a:endParaRPr lang="it-IT" dirty="0"/>
          </a:p>
        </p:txBody>
      </p:sp>
      <p:sp>
        <p:nvSpPr>
          <p:cNvPr id="3" name="Sottotitolo 2"/>
          <p:cNvSpPr>
            <a:spLocks noGrp="1"/>
          </p:cNvSpPr>
          <p:nvPr>
            <p:ph type="subTitle" idx="1"/>
          </p:nvPr>
        </p:nvSpPr>
        <p:spPr>
          <a:xfrm>
            <a:off x="683568" y="1484784"/>
            <a:ext cx="7704856" cy="4154016"/>
          </a:xfrm>
        </p:spPr>
        <p:txBody>
          <a:bodyPr>
            <a:normAutofit/>
          </a:bodyPr>
          <a:lstStyle/>
          <a:p>
            <a:pPr algn="just"/>
            <a:endParaRPr lang="it-IT" sz="1600" dirty="0" smtClean="0"/>
          </a:p>
          <a:p>
            <a:pPr algn="just"/>
            <a:r>
              <a:rPr lang="it-IT" sz="1600" dirty="0" smtClean="0"/>
              <a:t>Il reparto con maggior numero di ricoveri è ostetricia e ginecologia n. 66  ricoveri </a:t>
            </a:r>
          </a:p>
          <a:p>
            <a:pPr algn="just"/>
            <a:endParaRPr lang="it-IT" sz="1600" dirty="0" smtClean="0"/>
          </a:p>
          <a:p>
            <a:pPr algn="just"/>
            <a:r>
              <a:rPr lang="it-IT" sz="1600" dirty="0" smtClean="0"/>
              <a:t>Malattie infettive n. 74   </a:t>
            </a:r>
          </a:p>
          <a:p>
            <a:pPr algn="just"/>
            <a:r>
              <a:rPr lang="it-IT" sz="1600" dirty="0" smtClean="0"/>
              <a:t>Ortopedia n. 25    Pediatria 24  Chirurgia generale n. 23  Medicina Generale n. 22 </a:t>
            </a:r>
          </a:p>
          <a:p>
            <a:pPr algn="just"/>
            <a:endParaRPr lang="it-IT" sz="1600" dirty="0" smtClean="0"/>
          </a:p>
          <a:p>
            <a:pPr algn="just"/>
            <a:r>
              <a:rPr lang="it-IT" sz="1600" i="1" dirty="0" smtClean="0"/>
              <a:t>Si Sono effettuati ricoveri anche in altri reparti come  dermatologia oculistica  nefrologia con presenze  </a:t>
            </a:r>
            <a:r>
              <a:rPr lang="it-IT" sz="2000" i="1" dirty="0" smtClean="0"/>
              <a:t>tra 1 e 3</a:t>
            </a:r>
          </a:p>
          <a:p>
            <a:pPr algn="just"/>
            <a:endParaRPr lang="it-IT" sz="1600" dirty="0" smtClean="0"/>
          </a:p>
          <a:p>
            <a:endParaRPr lang="it-IT" sz="1600" dirty="0" smtClean="0"/>
          </a:p>
          <a:p>
            <a:endParaRPr lang="it-IT"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580</TotalTime>
  <Words>2078</Words>
  <Application>Microsoft Office PowerPoint</Application>
  <PresentationFormat>Presentazione su schermo (4:3)</PresentationFormat>
  <Paragraphs>368</Paragraphs>
  <Slides>25</Slides>
  <Notes>0</Notes>
  <HiddenSlides>0</HiddenSlides>
  <MMClips>0</MMClips>
  <ScaleCrop>false</ScaleCrop>
  <HeadingPairs>
    <vt:vector size="4" baseType="variant">
      <vt:variant>
        <vt:lpstr>Tema</vt:lpstr>
      </vt:variant>
      <vt:variant>
        <vt:i4>1</vt:i4>
      </vt:variant>
      <vt:variant>
        <vt:lpstr>Titoli diapositive</vt:lpstr>
      </vt:variant>
      <vt:variant>
        <vt:i4>25</vt:i4>
      </vt:variant>
    </vt:vector>
  </HeadingPairs>
  <TitlesOfParts>
    <vt:vector size="26" baseType="lpstr">
      <vt:lpstr>Equinozio</vt:lpstr>
      <vt:lpstr>12 ottobre 2018</vt:lpstr>
      <vt:lpstr>Il monitoraggio dei dati</vt:lpstr>
      <vt:lpstr>Il monitoraggio dei dati</vt:lpstr>
      <vt:lpstr>STP</vt:lpstr>
      <vt:lpstr>STP</vt:lpstr>
      <vt:lpstr>Il monitoraggio dei dati</vt:lpstr>
      <vt:lpstr>Il monitoraggio dei dati</vt:lpstr>
      <vt:lpstr>Anno 2016</vt:lpstr>
      <vt:lpstr>Anno 2016</vt:lpstr>
      <vt:lpstr>AMBUALTORI STP Anno 2016</vt:lpstr>
      <vt:lpstr>Ambulatorio STP</vt:lpstr>
      <vt:lpstr>Ambulatorio STP</vt:lpstr>
      <vt:lpstr>Garantire le prestazioni</vt:lpstr>
      <vt:lpstr>Garantire le prestazioni</vt:lpstr>
      <vt:lpstr>Garantire le prestazioni</vt:lpstr>
      <vt:lpstr>Crediti verso la Prefettura</vt:lpstr>
      <vt:lpstr>Crediti verso la Prefettura</vt:lpstr>
      <vt:lpstr>Comunitari e non UE</vt:lpstr>
      <vt:lpstr>Comunitari e non UE</vt:lpstr>
      <vt:lpstr>Presenza straniera anno 2017</vt:lpstr>
      <vt:lpstr>Presenza straniera anno 2017</vt:lpstr>
      <vt:lpstr>Donne straniere e sanità </vt:lpstr>
      <vt:lpstr>Screening e immigrate</vt:lpstr>
      <vt:lpstr>Dal sito web </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patrizia giannitti</dc:creator>
  <cp:lastModifiedBy>Enzo</cp:lastModifiedBy>
  <cp:revision>104</cp:revision>
  <dcterms:created xsi:type="dcterms:W3CDTF">2018-10-09T13:22:55Z</dcterms:created>
  <dcterms:modified xsi:type="dcterms:W3CDTF">2018-10-11T20:51:30Z</dcterms:modified>
</cp:coreProperties>
</file>