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7"/>
  </p:notesMasterIdLst>
  <p:sldIdLst>
    <p:sldId id="268" r:id="rId2"/>
    <p:sldId id="352" r:id="rId3"/>
    <p:sldId id="321" r:id="rId4"/>
    <p:sldId id="325" r:id="rId5"/>
    <p:sldId id="320" r:id="rId6"/>
    <p:sldId id="313" r:id="rId7"/>
    <p:sldId id="256" r:id="rId8"/>
    <p:sldId id="326" r:id="rId9"/>
    <p:sldId id="327" r:id="rId10"/>
    <p:sldId id="257" r:id="rId11"/>
    <p:sldId id="258" r:id="rId12"/>
    <p:sldId id="259" r:id="rId13"/>
    <p:sldId id="322" r:id="rId14"/>
    <p:sldId id="347" r:id="rId15"/>
    <p:sldId id="348" r:id="rId16"/>
    <p:sldId id="349" r:id="rId17"/>
    <p:sldId id="350" r:id="rId18"/>
    <p:sldId id="351" r:id="rId19"/>
    <p:sldId id="359" r:id="rId20"/>
    <p:sldId id="328" r:id="rId21"/>
    <p:sldId id="329" r:id="rId22"/>
    <p:sldId id="330" r:id="rId23"/>
    <p:sldId id="340" r:id="rId24"/>
    <p:sldId id="341" r:id="rId25"/>
    <p:sldId id="331" r:id="rId26"/>
    <p:sldId id="332" r:id="rId27"/>
    <p:sldId id="323" r:id="rId28"/>
    <p:sldId id="324" r:id="rId29"/>
    <p:sldId id="342" r:id="rId30"/>
    <p:sldId id="333" r:id="rId31"/>
    <p:sldId id="334" r:id="rId32"/>
    <p:sldId id="344" r:id="rId33"/>
    <p:sldId id="354" r:id="rId34"/>
    <p:sldId id="345" r:id="rId35"/>
    <p:sldId id="353" r:id="rId36"/>
    <p:sldId id="357" r:id="rId37"/>
    <p:sldId id="358" r:id="rId38"/>
    <p:sldId id="335" r:id="rId39"/>
    <p:sldId id="355" r:id="rId40"/>
    <p:sldId id="336" r:id="rId41"/>
    <p:sldId id="339" r:id="rId42"/>
    <p:sldId id="356" r:id="rId43"/>
    <p:sldId id="317" r:id="rId44"/>
    <p:sldId id="289" r:id="rId45"/>
    <p:sldId id="287" r:id="rId4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0CD6"/>
    <a:srgbClr val="22088E"/>
    <a:srgbClr val="16055F"/>
    <a:srgbClr val="FE3000"/>
    <a:srgbClr val="FF48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D9F04-43F4-4B71-814F-A391F38BB66C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F6D81-A3F8-41B1-B867-30BAB26B32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3790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12</a:t>
            </a:fld>
            <a:endParaRPr lang="it-I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luoghi comuni vengono di solito preceduti dalla frese”” non</a:t>
            </a:r>
            <a:r>
              <a:rPr lang="it-IT" baseline="0" dirty="0" smtClean="0"/>
              <a:t> sono razzista </a:t>
            </a:r>
            <a:r>
              <a:rPr lang="it-IT" baseline="0" dirty="0" err="1" smtClean="0"/>
              <a:t>ma………………………</a:t>
            </a:r>
            <a:r>
              <a:rPr lang="it-IT" baseline="0" dirty="0" smtClean="0"/>
              <a:t>””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13</a:t>
            </a:fld>
            <a:endParaRPr lang="it-I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14</a:t>
            </a:fld>
            <a:endParaRPr lang="it-I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15</a:t>
            </a:fld>
            <a:endParaRPr lang="it-I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17</a:t>
            </a:fld>
            <a:endParaRPr lang="it-IT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18</a:t>
            </a:fld>
            <a:endParaRPr lang="it-I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19</a:t>
            </a:fld>
            <a:endParaRPr 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21</a:t>
            </a:fld>
            <a:endParaRPr lang="it-I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22</a:t>
            </a:fld>
            <a:endParaRPr lang="it-IT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26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27</a:t>
            </a:fld>
            <a:endParaRPr lang="it-I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28</a:t>
            </a:fld>
            <a:endParaRPr lang="it-IT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29</a:t>
            </a:fld>
            <a:endParaRPr lang="it-IT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30</a:t>
            </a:fld>
            <a:endParaRPr lang="it-IT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</a:t>
            </a:r>
            <a:endParaRPr lang="it-IT" sz="4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32</a:t>
            </a:fld>
            <a:endParaRPr lang="it-IT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33</a:t>
            </a:fld>
            <a:endParaRPr lang="it-IT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34</a:t>
            </a:fld>
            <a:endParaRPr lang="it-IT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motivo più importante di questa collocazione è il fatto che le migranti rispondono a bisogni che in altri paesi vengono soddisfatti dal welfare.</a:t>
            </a:r>
          </a:p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 paesi mediterranei dunque la necessità di assumere queste lavoratrici nei servizi essenziali alla persona, è dovuta sia al basso costo di questa mano d’opera, sia alla sua facile reperibilità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35</a:t>
            </a:fld>
            <a:endParaRPr lang="it-IT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38</a:t>
            </a:fld>
            <a:endParaRPr lang="it-IT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39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40</a:t>
            </a:fld>
            <a:endParaRPr lang="it-IT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41</a:t>
            </a:fld>
            <a:endParaRPr lang="it-IT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42</a:t>
            </a:fld>
            <a:endParaRPr lang="it-IT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baseline="0" dirty="0" smtClean="0"/>
              <a:t>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43</a:t>
            </a:fld>
            <a:endParaRPr lang="it-IT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migranti sono più vulnerabili che pericolosi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44</a:t>
            </a:fld>
            <a:endParaRPr lang="it-IT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45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9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F6D81-A3F8-41B1-B867-30BAB26B32C5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ED423A-1CDB-4170-BE66-2C329BB262CE}" type="datetimeFigureOut">
              <a:rPr lang="it-IT" smtClean="0"/>
              <a:pPr/>
              <a:t>15/10/2018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1C71F-0E1E-4450-AF86-5C78CBEAD951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Distretto sanitario 64 Eboli/Buccino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 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Corso di formazione  aziendale : </a:t>
            </a:r>
          </a:p>
          <a:p>
            <a:pPr algn="ctr">
              <a:buNone/>
            </a:pPr>
            <a:endParaRPr lang="it-IT" sz="2800" b="1" i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CENTRI </a:t>
            </a:r>
            <a:r>
              <a:rPr lang="it-IT" sz="2800" b="1" i="1" dirty="0" err="1" smtClean="0">
                <a:solidFill>
                  <a:schemeClr val="accent1"/>
                </a:solidFill>
                <a:latin typeface="+mj-lt"/>
              </a:rPr>
              <a:t>DI</a:t>
            </a: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 ACCOGLIENZA MIGRANTI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Modelli operativi e assistenziali nell’ASL Salerno</a:t>
            </a:r>
          </a:p>
          <a:p>
            <a:pPr algn="ctr">
              <a:buNone/>
            </a:pPr>
            <a:r>
              <a:rPr lang="it-IT" sz="2800" dirty="0" smtClean="0">
                <a:solidFill>
                  <a:schemeClr val="accent1"/>
                </a:solidFill>
                <a:latin typeface="+mj-lt"/>
              </a:rPr>
              <a:t>	</a:t>
            </a:r>
            <a:endParaRPr lang="it-IT" sz="2800" b="1" i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endParaRPr lang="it-IT" sz="2800" b="1" i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Maria Mustacchio </a:t>
            </a:r>
            <a:r>
              <a:rPr lang="it-IT" sz="2800" b="1" i="1" dirty="0" err="1" smtClean="0">
                <a:solidFill>
                  <a:schemeClr val="accent1"/>
                </a:solidFill>
                <a:latin typeface="+mj-lt"/>
              </a:rPr>
              <a:t>ass</a:t>
            </a:r>
            <a:r>
              <a:rPr lang="it-IT" sz="2800" b="1" i="1" dirty="0" smtClean="0">
                <a:solidFill>
                  <a:schemeClr val="accent1"/>
                </a:solidFill>
                <a:latin typeface="+mj-lt"/>
              </a:rPr>
              <a:t>. sociale ds 64</a:t>
            </a:r>
            <a:endParaRPr lang="it-IT" sz="2800" b="1" i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Immagin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692696"/>
            <a:ext cx="4212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8208912" cy="4221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  <a:latin typeface="+mj-lt"/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b="1" dirty="0" smtClean="0">
                <a:solidFill>
                  <a:srgbClr val="0070C0"/>
                </a:solidFill>
                <a:latin typeface="+mj-lt"/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it-IT" sz="4800" dirty="0" smtClean="0">
                <a:solidFill>
                  <a:srgbClr val="0070C0"/>
                </a:solidFill>
                <a:ea typeface="Malgun Gothic" pitchFamily="34" charset="-127"/>
                <a:cs typeface="Andalus" pitchFamily="18" charset="-78"/>
              </a:rPr>
            </a:br>
            <a:r>
              <a:rPr lang="it-IT" sz="4800" b="1" dirty="0" smtClean="0">
                <a:solidFill>
                  <a:srgbClr val="0070C0"/>
                </a:solidFill>
                <a:latin typeface="+mj-lt"/>
                <a:ea typeface="Malgun Gothic" pitchFamily="34" charset="-127"/>
                <a:cs typeface="Andalus" pitchFamily="18" charset="-78"/>
              </a:rPr>
              <a:t>La parola integrazione riferita ai migranti  </a:t>
            </a:r>
            <a:r>
              <a:rPr lang="it-IT" sz="4800" dirty="0" smtClean="0">
                <a:solidFill>
                  <a:srgbClr val="0070C0"/>
                </a:solidFill>
              </a:rPr>
              <a:t>  viene associa, spesso, alle difficoltà di inserimento lavorativo e scolastico, all’assistenza sanitaria e sociale. </a:t>
            </a:r>
            <a:r>
              <a:rPr lang="it-IT" sz="4400" dirty="0" smtClean="0">
                <a:solidFill>
                  <a:srgbClr val="0070C0"/>
                </a:solidFill>
              </a:rPr>
              <a:t> </a:t>
            </a:r>
            <a:r>
              <a:rPr lang="it-IT" sz="3200" dirty="0" smtClean="0">
                <a:latin typeface="+mj-lt"/>
              </a:rPr>
              <a:t/>
            </a:r>
            <a:br>
              <a:rPr lang="it-IT" sz="3200" dirty="0" smtClean="0">
                <a:latin typeface="+mj-lt"/>
              </a:rPr>
            </a:br>
            <a:r>
              <a:rPr lang="it-IT" sz="3600" b="1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Andalus" pitchFamily="18" charset="-78"/>
              </a:rPr>
              <a:t>  </a:t>
            </a:r>
            <a:endParaRPr lang="it-IT" sz="3600" dirty="0">
              <a:solidFill>
                <a:srgbClr val="22088E"/>
              </a:solidFill>
              <a:latin typeface="+mj-lt"/>
              <a:ea typeface="Malgun Gothic" pitchFamily="34" charset="-127"/>
              <a:cs typeface="Andalus" pitchFamily="18" charset="-7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5400600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rgbClr val="0070C0"/>
                </a:solidFill>
              </a:rPr>
              <a:t>In realtà accoglienza e integrazione sono da considerarsi due facce della stessa medaglia, ove ciascuna</a:t>
            </a:r>
            <a:br>
              <a:rPr lang="it-IT" sz="4400" dirty="0" smtClean="0">
                <a:solidFill>
                  <a:srgbClr val="0070C0"/>
                </a:solidFill>
              </a:rPr>
            </a:br>
            <a:r>
              <a:rPr lang="it-IT" sz="4400" dirty="0" smtClean="0">
                <a:solidFill>
                  <a:srgbClr val="0070C0"/>
                </a:solidFill>
              </a:rPr>
              <a:t>trova il proprio limite nella buona attuazione dell’altra.</a:t>
            </a:r>
            <a:br>
              <a:rPr lang="it-IT" sz="4400" dirty="0" smtClean="0">
                <a:solidFill>
                  <a:srgbClr val="0070C0"/>
                </a:solidFill>
              </a:rPr>
            </a:br>
            <a:endParaRPr lang="it-IT" sz="4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itolo 5"/>
          <p:cNvSpPr txBox="1">
            <a:spLocks/>
          </p:cNvSpPr>
          <p:nvPr/>
        </p:nvSpPr>
        <p:spPr>
          <a:xfrm>
            <a:off x="539552" y="141277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80920" cy="5976664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rgbClr val="0070C0"/>
                </a:solidFill>
              </a:rPr>
              <a:t>Non vi è buona integrazione senza una buona accoglienza, ma è vero anche il contrario,</a:t>
            </a:r>
            <a:br>
              <a:rPr lang="it-IT" sz="4400" dirty="0" smtClean="0">
                <a:solidFill>
                  <a:srgbClr val="0070C0"/>
                </a:solidFill>
              </a:rPr>
            </a:br>
            <a:r>
              <a:rPr lang="it-IT" sz="4400" dirty="0" smtClean="0">
                <a:solidFill>
                  <a:srgbClr val="0070C0"/>
                </a:solidFill>
              </a:rPr>
              <a:t>cioè non è possibile accogliere se non si è stati in grado di integrare chi è già nel nostro Paese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de-DE" sz="3600" dirty="0" smtClean="0">
                <a:solidFill>
                  <a:srgbClr val="22088E"/>
                </a:solidFill>
                <a:ea typeface="Malgun Gothic" pitchFamily="34" charset="-127"/>
                <a:cs typeface="Andalus" pitchFamily="18" charset="-78"/>
              </a:rPr>
              <a:t/>
            </a:r>
            <a:br>
              <a:rPr lang="de-DE" sz="3600" dirty="0" smtClean="0">
                <a:solidFill>
                  <a:srgbClr val="22088E"/>
                </a:solidFill>
                <a:ea typeface="Malgun Gothic" pitchFamily="34" charset="-127"/>
                <a:cs typeface="Andalus" pitchFamily="18" charset="-78"/>
              </a:rPr>
            </a:br>
            <a:r>
              <a:rPr lang="de-DE" sz="3600" dirty="0" smtClean="0">
                <a:solidFill>
                  <a:srgbClr val="22088E"/>
                </a:solidFill>
                <a:ea typeface="Malgun Gothic" pitchFamily="34" charset="-127"/>
                <a:cs typeface="Andalus" pitchFamily="18" charset="-78"/>
              </a:rPr>
              <a:t>   </a:t>
            </a:r>
            <a:r>
              <a:rPr lang="de-DE" sz="8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/>
            </a:r>
            <a:br>
              <a:rPr lang="de-DE" sz="8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</a:br>
            <a:r>
              <a:rPr lang="de-DE" sz="2400" b="1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> </a:t>
            </a:r>
            <a:endParaRPr lang="it-IT" sz="2200" dirty="0">
              <a:solidFill>
                <a:srgbClr val="22088E"/>
              </a:solidFill>
              <a:latin typeface="Malgun Gothic" pitchFamily="34" charset="-127"/>
              <a:ea typeface="Malgun Gothic" pitchFamily="34" charset="-127"/>
              <a:cs typeface="Andalus" pitchFamily="18" charset="-7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38504"/>
            <a:ext cx="8229600" cy="1586440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>I luoghi comuni più diffusi sui migranti</a:t>
            </a:r>
            <a:endParaRPr lang="it-IT" sz="48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it-IT" sz="4000" b="1" dirty="0" smtClean="0">
                <a:solidFill>
                  <a:srgbClr val="0070C0"/>
                </a:solidFill>
                <a:latin typeface="+mj-lt"/>
              </a:rPr>
            </a:b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it-IT" sz="40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Sono troppi quelli che arrivano in Italia, è una vera invasione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</a:rPr>
              <a:t>Non c’è alcuna emergenza né catastrofe in corso.</a:t>
            </a:r>
          </a:p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</a:rPr>
              <a:t> Le statistiche ufficiali dicono che la maggior parte delle persone in fuga si sposta verso i paesi limitrofi al proprio.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algn="ctr">
              <a:buNone/>
            </a:pP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Il numero di siriani rifugiati in Turchia, Libano, Giordania, Iraq ed Egitto ha superato i 5 milioni dall’inizio del conflitto in Siria nel 2011.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A rivelarlo sono i dati diffusi dall’agenzia per i rifugiati delle Nazioni Unite</a:t>
            </a:r>
            <a:endParaRPr lang="it-IT" sz="4000" b="1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chemeClr val="accent1"/>
                </a:solidFill>
              </a:rPr>
              <a:t>Degli oltre 68 milioni di persone nel mondo costrette alla fuga nel 2017, circa l’86 per cento sono rimaste nelle regioni più povere del pianeta. </a:t>
            </a: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/>
                </a:solidFill>
              </a:rPr>
              <a:t>Il 39 per cento si trova in Medio Oriente e Nord Africa, il 29 per cento in Africa, il 14 per cento in Asia e Pacifico, il 12 per cento nelle </a:t>
            </a:r>
            <a:r>
              <a:rPr lang="it-IT" sz="3200" b="1" dirty="0" err="1" smtClean="0">
                <a:solidFill>
                  <a:schemeClr val="accent1"/>
                </a:solidFill>
              </a:rPr>
              <a:t>Americhe</a:t>
            </a:r>
            <a:r>
              <a:rPr lang="it-IT" sz="3200" b="1" dirty="0" smtClean="0">
                <a:solidFill>
                  <a:schemeClr val="accent1"/>
                </a:solidFill>
              </a:rPr>
              <a:t>, solo il 6 per cento in Europa.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chemeClr val="accent1"/>
                </a:solidFill>
              </a:rPr>
              <a:t>Il numero dei rifugiati che sono ospitati nei paesi europei è circa 1,8 milioni, mentre i richiedenti asilo sono circa 1 milione. </a:t>
            </a: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/>
                </a:solidFill>
              </a:rPr>
              <a:t>In Italia nel 2017 sono arrivati circa 119 mila  rifugiati.</a:t>
            </a: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/>
                </a:solidFill>
              </a:rPr>
              <a:t>I dati non giustificano in alcun modo l’allarmismo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://www.adnkronos.com/rf/image_size_1280x960/Pub/AdnKronos/Assets/Immagini/infografici/infografica-migranti-sbarcati-italia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96752"/>
            <a:ext cx="7704856" cy="519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it-IT" sz="40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it-IT" sz="4400" b="1" dirty="0" smtClean="0">
                <a:solidFill>
                  <a:schemeClr val="accent1"/>
                </a:solidFill>
              </a:rPr>
              <a:t>Migranti: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chemeClr val="accent1"/>
                </a:solidFill>
              </a:rPr>
              <a:t>tra verità e luoghi comuni</a:t>
            </a:r>
            <a:endParaRPr lang="it-IT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Lo Stato mette gli immigrati negli hotel di lusso e non si interessa degli italiani</a:t>
            </a:r>
            <a:endParaRPr lang="it-IT" sz="40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Nella maggior parte dei casi le notizie di queste accoglienze dei richiedenti asilo in hotel a quattro stelle sono bufale montate ad arte, riprese e </a:t>
            </a:r>
            <a:r>
              <a:rPr lang="it-IT" sz="4000" b="1" dirty="0" err="1" smtClean="0">
                <a:solidFill>
                  <a:srgbClr val="0070C0"/>
                </a:solidFill>
              </a:rPr>
              <a:t>ricondivise</a:t>
            </a:r>
            <a:r>
              <a:rPr lang="it-IT" sz="4000" b="1" dirty="0" smtClean="0">
                <a:solidFill>
                  <a:srgbClr val="0070C0"/>
                </a:solidFill>
              </a:rPr>
              <a:t> sui social network senza alcuna cognizione di causa.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accent1"/>
                </a:solidFill>
                <a:latin typeface="+mj-lt"/>
              </a:rPr>
              <a:t>L’accoglienza in strutture ricettive come gli alberghi è gestita direttamente dal ministero degli Interni, attraverso una serie di rigidi bandi.</a:t>
            </a:r>
          </a:p>
          <a:p>
            <a:pPr algn="ctr">
              <a:buNone/>
            </a:pPr>
            <a:endParaRPr lang="it-IT" sz="40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Sui tratta di strutture recettive che  sono chiuse, da alcuni anni e senza prospettive di riapertura a breve termine,  e inserite dalla prefettura in un elenco preliminare di strutture eventualmente utilizzabili per i migranti. 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   </a:t>
            </a: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A volte sono gli albergatori  che hanno vinto un bando della prefettura  che cercava strutture idonee a ospitare richiedenti asilo     ( a volte destinano all’accoglienza solo una parte della struttura)</a:t>
            </a:r>
            <a:endParaRPr lang="it-IT" sz="40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Non è giusto che in Italia ci siano tanti disoccupati mentre ai profughi vengono dati 35/40 euro al giorno senza che facciano nulla” .</a:t>
            </a:r>
          </a:p>
          <a:p>
            <a:pPr>
              <a:buNone/>
            </a:pPr>
            <a:endParaRPr lang="it-IT" sz="4000" dirty="0"/>
          </a:p>
        </p:txBody>
      </p:sp>
    </p:spTree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Il costo medio per l’accoglienza di un richiedente asilo o rifugiato in Italia è di 35-40 euro al giorno, che non vengono dati direttamente ai migranti, ma alle strutture di accoglienza, tranne 2,5 euro circa di diaria giornaliera, il cosiddetto pocket </a:t>
            </a:r>
            <a:r>
              <a:rPr lang="it-IT" sz="4000" b="1" dirty="0" err="1" smtClean="0">
                <a:solidFill>
                  <a:srgbClr val="0070C0"/>
                </a:solidFill>
                <a:latin typeface="+mj-lt"/>
              </a:rPr>
              <a:t>money</a:t>
            </a: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algn="ctr"/>
            <a:endParaRPr lang="it-IT" sz="40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I migranti portano le malattie</a:t>
            </a:r>
          </a:p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Spesso, associate all’arrivo dei migranti, vengono citate malattie come tubercolosi, ebola e scabbia.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La tubercolosi è presente in Italia da decenni, non ha a che fare con i flussi migratori.</a:t>
            </a:r>
          </a:p>
          <a:p>
            <a:pPr algn="ctr">
              <a:buNone/>
            </a:pPr>
            <a:r>
              <a:rPr lang="it-IT" sz="3900" b="1" dirty="0" smtClean="0">
                <a:solidFill>
                  <a:srgbClr val="0070C0"/>
                </a:solidFill>
                <a:latin typeface="+mj-lt"/>
              </a:rPr>
              <a:t>Il trend generale in Italia è di diminuzione dell’incidenza di tubercolosi. </a:t>
            </a:r>
          </a:p>
          <a:p>
            <a:pPr algn="ctr">
              <a:buNone/>
            </a:pPr>
            <a:r>
              <a:rPr lang="it-IT" sz="3900" b="1" dirty="0" smtClean="0">
                <a:solidFill>
                  <a:srgbClr val="0070C0"/>
                </a:solidFill>
                <a:latin typeface="+mj-lt"/>
              </a:rPr>
              <a:t>Numeri alla mano è scongiurata la presenza di un’emergenza. </a:t>
            </a:r>
          </a:p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il rischio Ebola è alquanto improbabile se si considera che il viaggio di un migrante dai paesi  in cui è diffuso il virus all’Italia richiede più tempo di quello necessario per l’incubazione e il progredire della malattia.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( non meno di 21 giorni)</a:t>
            </a:r>
            <a:endParaRPr lang="it-IT" sz="3200" b="1" dirty="0" smtClean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ctr">
              <a:buNone/>
            </a:pPr>
            <a:endParaRPr lang="it-IT" sz="4400" b="1" i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400" b="1" i="1" dirty="0" smtClean="0">
                <a:solidFill>
                  <a:srgbClr val="0070C0"/>
                </a:solidFill>
                <a:latin typeface="+mj-lt"/>
              </a:rPr>
              <a:t>Nella vita moderna niente è più efficace di un luogo comune: affratella il mondo intero</a:t>
            </a:r>
            <a:r>
              <a:rPr lang="it-IT" sz="4400" i="1" dirty="0" smtClean="0">
                <a:solidFill>
                  <a:srgbClr val="0070C0"/>
                </a:solidFill>
                <a:latin typeface="+mj-lt"/>
              </a:rPr>
              <a:t>. </a:t>
            </a:r>
            <a:endParaRPr lang="it-IT" sz="4400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						(Oscar Wilde)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La scabbia è una malattia della pelle ed è più facile contrarla in condizioni igieniche scarse.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Si diffonde con contatti ravvicinati. Questa malattia è in Italia da sempre e il trattamento per curarla è semplicissimo, basta una pomata.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Bisogna precisare che dopo lo sbarco sulle coste italiane, i migranti  sono sottoposti a controllo sanitario. 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Il ministero dell’Interno e il ministero della Salute attuano procedure di screening sanitario già a bordo delle imbarcazioni.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Vengono qui e ci rubano il lavoro!</a:t>
            </a:r>
          </a:p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6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36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ctr">
              <a:buNone/>
            </a:pPr>
            <a:endParaRPr lang="it-IT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</a:rPr>
              <a:t>Gli immigrati tendono ad occupare nicchie di lavoro precario, mal pagato, ai limiti dello sfruttamento , che sono spesso </a:t>
            </a:r>
            <a:r>
              <a:rPr lang="it-IT" sz="3200" b="1" dirty="0" err="1" smtClean="0">
                <a:solidFill>
                  <a:srgbClr val="0070C0"/>
                </a:solidFill>
              </a:rPr>
              <a:t>inoccupabili</a:t>
            </a:r>
            <a:r>
              <a:rPr lang="it-IT" sz="3200" b="1" dirty="0" smtClean="0">
                <a:solidFill>
                  <a:srgbClr val="0070C0"/>
                </a:solidFill>
              </a:rPr>
              <a:t> da lavoratori italiani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800" dirty="0" smtClean="0"/>
              <a:t>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chemeClr val="accent1"/>
                </a:solidFill>
                <a:latin typeface="+mj-lt"/>
              </a:rPr>
              <a:t>Nei settori dell’agricoltura e dei servizi, gli immigrati spesso svolgono mansioni che gli italiani non sarebbero comunque disponibili a svolgere, al punto che molte attività agricole devono la loro sopravvivenza alla disponibilità di manodopera straniera. </a:t>
            </a:r>
            <a:endParaRPr lang="it-IT" sz="36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chemeClr val="accent1"/>
                </a:solidFill>
                <a:latin typeface="+mj-lt"/>
              </a:rPr>
              <a:t>Ad esempio, per gli oltre 750mila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chemeClr val="accent1"/>
                </a:solidFill>
                <a:latin typeface="+mj-lt"/>
              </a:rPr>
              <a:t> – in prevalenza donne –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chemeClr val="accent1"/>
                </a:solidFill>
                <a:latin typeface="+mj-lt"/>
              </a:rPr>
              <a:t> impegnati in attività di assistenza familiare, le famiglie italiane spendono ogni anno 9 miliardi di euro.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chemeClr val="accent1"/>
                </a:solidFill>
                <a:latin typeface="+mj-lt"/>
              </a:rPr>
              <a:t> Se gli stessi servizi fossero garantiti dallo Stato, l’onere per le casse pubbliche sarebbe di 45 miliardi l’anno.</a:t>
            </a:r>
            <a:endParaRPr lang="it-IT" sz="36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ctr">
              <a:buNone/>
            </a:pPr>
            <a:endParaRPr lang="it-IT" sz="44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+mj-lt"/>
              </a:rPr>
              <a:t>L’Italia  dovrebbe pensare ai nostri bisognosi, invece di privilegiare i migranti, ad esempio nelle assegnazioni delle case popolari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Nei criteri per l’assegnazione delle case popolari, in realtà, non compare la nazionalità.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Ciò che conta sono: il reddito, il numero di componenti della famiglia se superiore a 5, l’età ed eventuali disabilità.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Inoltre, i dati confermano che le graduatorie proporzionalmente premiano gli italiani.</a:t>
            </a:r>
            <a:endParaRPr lang="it-IT" sz="36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Aiutiamoli a casa loro!</a:t>
            </a:r>
            <a:r>
              <a:rPr lang="it-IT" b="1" dirty="0" smtClean="0">
                <a:solidFill>
                  <a:srgbClr val="0070C0"/>
                </a:solidFill>
                <a:latin typeface="+mj-lt"/>
              </a:rPr>
              <a:t> </a:t>
            </a:r>
          </a:p>
          <a:p>
            <a:pPr algn="ctr">
              <a:buNone/>
            </a:pPr>
            <a:endParaRPr lang="it-IT" b="1" dirty="0" smtClean="0"/>
          </a:p>
        </p:txBody>
      </p:sp>
    </p:spTree>
  </p:cSld>
  <p:clrMapOvr>
    <a:masterClrMapping/>
  </p:clrMapOvr>
  <p:transition spd="slow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ctr">
              <a:buNone/>
            </a:pPr>
            <a:endParaRPr lang="it-IT" sz="2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</a:rPr>
              <a:t>Questa obiezione sembra facile a dirsi, e anche condivisibile per certi versi dal momento che sarebbe un mondo ideale quello in cui nessuno fosse costretto a lasciare la sua terra.</a:t>
            </a:r>
          </a:p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</a:rPr>
              <a:t> Ma è del tutto fuori dalla realtà attuale.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Parlare per luoghi comuni significa fare riferimenti a conoscenze tipiche del sentito dire, o del racconto quotidiano delle masse, che messe di fronte a una reale riflessione critica vengono per lo più scardinate.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+mj-lt"/>
              </a:rPr>
              <a:t>Secondo Medici senza frontiere L’Unione Europea, invece di estendere la protezione e l’assistenza a chi ne ha più bisogno, sta concentrando la sua attenzione sulla deterrenza, l’esternalizzazione dei controlli di frontiera e il respingimento verso i paesi di origine o terzi “questo approccio ” non impedirà alle persone di raggiungere l’Europa, ma aumenterà soltanto le reti di trafficanti, mettendo ancora più a rischio la vita di chi fugge</a:t>
            </a:r>
            <a:endParaRPr lang="it-IT" sz="3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it-IT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endParaRPr lang="it-IT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+mj-lt"/>
              </a:rPr>
              <a:t>“Sono tutti musulmani, sono tutti terroristi”</a:t>
            </a:r>
          </a:p>
          <a:p>
            <a:pPr algn="ctr">
              <a:buNone/>
            </a:pPr>
            <a:endParaRPr lang="it-IT" sz="2800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2800" dirty="0" smtClean="0">
                <a:latin typeface="+mj-lt"/>
              </a:rPr>
              <a:t>    </a:t>
            </a:r>
            <a:endParaRPr lang="it-IT" sz="28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Il terrore di matrice islamista si è insinuato nella società europea soprattutto per gli ultimi attentati .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Contemporaneamente,  la convinzione che </a:t>
            </a:r>
            <a:r>
              <a:rPr lang="it-IT" sz="3600" b="1" dirty="0">
                <a:solidFill>
                  <a:srgbClr val="0070C0"/>
                </a:solidFill>
                <a:latin typeface="+mj-lt"/>
              </a:rPr>
              <a:t>n</a:t>
            </a:r>
            <a:r>
              <a:rPr lang="it-IT" sz="3600" b="1" dirty="0" smtClean="0">
                <a:solidFill>
                  <a:srgbClr val="0070C0"/>
                </a:solidFill>
                <a:latin typeface="+mj-lt"/>
              </a:rPr>
              <a:t>egli ultimi anni il flusso migratorio sia aumentato ha fatto sì che trovasse terreno fertile per attecchire “la convinzione” che non vi fosse alcuna differenza tra un musulmano e un terrorista. </a:t>
            </a:r>
          </a:p>
          <a:p>
            <a:endParaRPr lang="it-IT" sz="28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+mj-lt"/>
              </a:rPr>
              <a:t>Tutti i rifugiati sono da considerarsi come soggetti potenzialmente vulnerabili, poiché l’esilio è di </a:t>
            </a:r>
          </a:p>
          <a:p>
            <a:pPr algn="ctr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+mj-lt"/>
              </a:rPr>
              <a:t>per sé un’esperienza di tipo traumatico. </a:t>
            </a:r>
            <a:endParaRPr lang="it-IT" sz="44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280920" cy="5184576"/>
          </a:xfrm>
        </p:spPr>
        <p:txBody>
          <a:bodyPr>
            <a:normAutofit/>
          </a:bodyPr>
          <a:lstStyle/>
          <a:p>
            <a:pPr algn="ctr" rtl="0" eaLnBrk="1" latinLnBrk="0" hangingPunct="1"/>
            <a:r>
              <a:rPr kumimoji="0" lang="it-IT" sz="3600" b="1" kern="1200" dirty="0" smtClean="0">
                <a:ln>
                  <a:noFill/>
                </a:ln>
                <a:solidFill>
                  <a:srgbClr val="22088E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it-IT" sz="3600" dirty="0" smtClean="0">
              <a:solidFill>
                <a:srgbClr val="22088E"/>
              </a:solidFill>
              <a:latin typeface="+mj-lt"/>
            </a:endParaRPr>
          </a:p>
          <a:p>
            <a:pPr algn="ctr" rtl="0" eaLnBrk="1" latinLnBrk="0" hangingPunct="1"/>
            <a:r>
              <a:rPr kumimoji="0" lang="it-IT" sz="3100" b="1" kern="1200" dirty="0" smtClean="0">
                <a:ln>
                  <a:noFill/>
                </a:ln>
                <a:solidFill>
                  <a:srgbClr val="22088E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de-DE" sz="2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/>
            </a:r>
            <a:br>
              <a:rPr lang="de-DE" sz="2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</a:br>
            <a: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>   </a:t>
            </a:r>
            <a:b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</a:br>
            <a: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>    </a:t>
            </a:r>
            <a:b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</a:br>
            <a: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>   </a:t>
            </a:r>
            <a:b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</a:br>
            <a: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  <a:t/>
            </a:r>
            <a:br>
              <a:rPr lang="de-DE" sz="900" dirty="0" smtClean="0">
                <a:solidFill>
                  <a:srgbClr val="22088E"/>
                </a:solidFill>
                <a:latin typeface="Malgun Gothic" pitchFamily="34" charset="-127"/>
                <a:ea typeface="Malgun Gothic" pitchFamily="34" charset="-127"/>
                <a:cs typeface="Andalus" pitchFamily="18" charset="-78"/>
              </a:rPr>
            </a:br>
            <a:endParaRPr lang="it-IT" sz="2700" dirty="0">
              <a:solidFill>
                <a:srgbClr val="22088E"/>
              </a:solidFill>
              <a:latin typeface="Malgun Gothic" pitchFamily="34" charset="-127"/>
              <a:ea typeface="Malgun Gothic" pitchFamily="34" charset="-127"/>
              <a:cs typeface="Andalus" pitchFamily="18" charset="-78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15616" y="1484784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/>
                </a:solidFill>
                <a:latin typeface="+mj-lt"/>
              </a:rPr>
              <a:t>La mia frase preferita l’ha pronunciata uno dei rifugiati, un ragazzo: “Non sono pericoloso, sono in pericolo”.</a:t>
            </a:r>
          </a:p>
          <a:p>
            <a:pPr algn="ctr"/>
            <a:r>
              <a:rPr lang="it-IT" sz="4000" b="1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it-IT" sz="4000" b="1" dirty="0" smtClean="0">
                <a:solidFill>
                  <a:schemeClr val="accent1"/>
                </a:solidFill>
                <a:latin typeface="+mj-lt"/>
              </a:rPr>
            </a:br>
            <a:r>
              <a:rPr lang="it-IT" sz="4000" b="1" dirty="0" smtClean="0">
                <a:solidFill>
                  <a:schemeClr val="accent1"/>
                </a:solidFill>
                <a:latin typeface="+mj-lt"/>
              </a:rPr>
              <a:t>			Bono, leader degli U2</a:t>
            </a:r>
            <a:endParaRPr lang="it-IT" sz="40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05800" cy="2088232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0070C0"/>
                </a:solidFill>
              </a:rPr>
              <a:t>Grazie </a:t>
            </a:r>
            <a:br>
              <a:rPr lang="it-IT" sz="4400" b="1" i="1" dirty="0" smtClean="0">
                <a:solidFill>
                  <a:srgbClr val="0070C0"/>
                </a:solidFill>
              </a:rPr>
            </a:br>
            <a:r>
              <a:rPr lang="it-IT" sz="4400" b="1" i="1" dirty="0" smtClean="0">
                <a:solidFill>
                  <a:srgbClr val="0070C0"/>
                </a:solidFill>
              </a:rPr>
              <a:t/>
            </a:r>
            <a:br>
              <a:rPr lang="it-IT" sz="4400" b="1" i="1" dirty="0" smtClean="0">
                <a:solidFill>
                  <a:srgbClr val="0070C0"/>
                </a:solidFill>
              </a:rPr>
            </a:br>
            <a:r>
              <a:rPr lang="it-IT" sz="4400" b="1" i="1" dirty="0" smtClean="0">
                <a:solidFill>
                  <a:srgbClr val="0070C0"/>
                </a:solidFill>
              </a:rPr>
              <a:t>per l’attenzione </a:t>
            </a:r>
            <a:endParaRPr lang="it-IT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+mj-lt"/>
              </a:rPr>
              <a:t>L’immigrazione è un fenomeno complesso, dalle numerose implicazioni: economiche, sociali, giuridiche e culturali. </a:t>
            </a:r>
          </a:p>
          <a:p>
            <a:pPr algn="ctr">
              <a:buNone/>
            </a:pPr>
            <a:endParaRPr lang="it-IT" sz="44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+mj-lt"/>
              </a:rPr>
              <a:t>Molti sono i luoghi comuni che nascono dal basso livello di coscienza del fenomeno.</a:t>
            </a:r>
            <a:endParaRPr lang="it-IT" sz="4400" b="1" u="sng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>
                <a:solidFill>
                  <a:srgbClr val="0070C0"/>
                </a:solidFill>
                <a:latin typeface="+mj-lt"/>
              </a:rPr>
              <a:t>Nell’immaginario “comune”quando  si parla di migranti le prime parole che vengono in mente sono accoglienza ed integrazione </a:t>
            </a:r>
            <a:endParaRPr lang="it-IT" sz="48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908719"/>
            <a:ext cx="8352928" cy="561662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sz="4400" dirty="0" smtClean="0">
                <a:solidFill>
                  <a:schemeClr val="accent1"/>
                </a:solidFill>
              </a:rPr>
              <a:t>La parola accoglienza riferita ai migranti viene spesso accostata  a problemi di sicurezza nazionale e al pericolo di “invasione”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kumimoji="0" lang="it-IT" sz="5600" b="1" kern="1200" dirty="0" smtClean="0">
                <a:ln>
                  <a:noFill/>
                </a:ln>
                <a:solidFill>
                  <a:srgbClr val="22088E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1000" b="1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  <a:t/>
            </a:r>
            <a:br>
              <a:rPr lang="it-IT" sz="1000" b="1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</a:br>
            <a:r>
              <a:rPr lang="it-IT" sz="1000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  <a:t>         </a:t>
            </a:r>
            <a:br>
              <a:rPr lang="it-IT" sz="1000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</a:br>
            <a:r>
              <a:rPr lang="it-IT" sz="1000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  <a:t>    </a:t>
            </a:r>
            <a:r>
              <a:rPr lang="it-IT" sz="4000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  <a:t/>
            </a:r>
            <a:br>
              <a:rPr lang="it-IT" sz="4000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</a:br>
            <a:r>
              <a:rPr lang="it-IT" sz="2400" i="1" dirty="0" smtClean="0">
                <a:solidFill>
                  <a:srgbClr val="22088E"/>
                </a:solidFill>
                <a:latin typeface="+mj-lt"/>
                <a:ea typeface="Malgun Gothic" pitchFamily="34" charset="-127"/>
                <a:cs typeface="Kartika" pitchFamily="18" charset="0"/>
              </a:rPr>
              <a:t> </a:t>
            </a:r>
            <a:r>
              <a:rPr lang="it-IT" sz="3600" dirty="0" smtClean="0">
                <a:solidFill>
                  <a:srgbClr val="16055F"/>
                </a:solidFill>
                <a:latin typeface="+mj-lt"/>
                <a:ea typeface="Malgun Gothic" pitchFamily="34" charset="-127"/>
                <a:cs typeface="Kartika" pitchFamily="18" charset="0"/>
              </a:rPr>
              <a:t/>
            </a:r>
            <a:br>
              <a:rPr lang="it-IT" sz="3600" dirty="0" smtClean="0">
                <a:solidFill>
                  <a:srgbClr val="16055F"/>
                </a:solidFill>
                <a:latin typeface="+mj-lt"/>
                <a:ea typeface="Malgun Gothic" pitchFamily="34" charset="-127"/>
                <a:cs typeface="Kartika" pitchFamily="18" charset="0"/>
              </a:rPr>
            </a:br>
            <a:endParaRPr lang="it-IT" sz="4000" b="1" dirty="0">
              <a:solidFill>
                <a:srgbClr val="16055F"/>
              </a:solidFill>
              <a:latin typeface="+mj-lt"/>
              <a:ea typeface="Malgun Gothic" pitchFamily="34" charset="-127"/>
              <a:cs typeface="Kartik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 Più che di accoglienza del migrante che arriva sulle coste italiane si dovrebbe  parlare di un vero e proprio sistema di accoglienza. </a:t>
            </a:r>
            <a:endParaRPr lang="it-IT" sz="40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Infatti il sistema dell’accoglienza in Italia è attualmente formato da una sequenza di fasi attraverso le quali deve passare il richiedente asilo, in attesa che la propria domanda sia analizzata. 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Prima accoglienza, che comprende gli </a:t>
            </a:r>
            <a:r>
              <a:rPr lang="it-IT" sz="4000" b="1" dirty="0" err="1" smtClean="0">
                <a:solidFill>
                  <a:srgbClr val="0070C0"/>
                </a:solidFill>
                <a:latin typeface="+mj-lt"/>
              </a:rPr>
              <a:t>hotspot</a:t>
            </a: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 e i centri di prima accoglienza, 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+mj-lt"/>
              </a:rPr>
              <a:t>seconda accoglienza, il cosiddetto SPRAR (Sistema di protezione per richiedenti asilo e rifugiati).</a:t>
            </a:r>
            <a:endParaRPr lang="it-IT" sz="4000" b="1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5945</TotalTime>
  <Words>1436</Words>
  <Application>Microsoft Office PowerPoint</Application>
  <PresentationFormat>Presentazione su schermo (4:3)</PresentationFormat>
  <Paragraphs>182</Paragraphs>
  <Slides>45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6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                  La parola accoglienza riferita ai migranti viene spesso accostata  a problemi di sicurezza nazionale e al pericolo di “invasione”                    </vt:lpstr>
      <vt:lpstr>Diapositiva 8</vt:lpstr>
      <vt:lpstr>Diapositiva 9</vt:lpstr>
      <vt:lpstr>                           La parola integrazione riferita ai migranti    viene associa, spesso, alle difficoltà di inserimento lavorativo e scolastico, all’assistenza sanitaria e sociale.     </vt:lpstr>
      <vt:lpstr>In realtà accoglienza e integrazione sono da considerarsi due facce della stessa medaglia, ove ciascuna trova il proprio limite nella buona attuazione dell’altra. </vt:lpstr>
      <vt:lpstr>Non vi è buona integrazione senza una buona accoglienza, ma è vero anche il contrario, cioè non è possibile accogliere se non si è stati in grado di integrare chi è già nel nostro Paese       </vt:lpstr>
      <vt:lpstr>I luoghi comuni più diffusi sui migranti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                  </vt:lpstr>
      <vt:lpstr>Grazie   per l’attenzione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VALUTAZIONE MULTIDIMENSIONALE NELL’AREA SALUTE MENTALE</dc:title>
  <dc:creator>maria</dc:creator>
  <cp:lastModifiedBy>m.mustacchio</cp:lastModifiedBy>
  <cp:revision>590</cp:revision>
  <dcterms:created xsi:type="dcterms:W3CDTF">2016-12-03T18:38:41Z</dcterms:created>
  <dcterms:modified xsi:type="dcterms:W3CDTF">2018-10-15T11:46:17Z</dcterms:modified>
</cp:coreProperties>
</file>