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56" d="100"/>
          <a:sy n="156" d="100"/>
        </p:scale>
        <p:origin x="-1596" y="-78"/>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514350" y="2840568"/>
            <a:ext cx="5829300" cy="1960033"/>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C69B85A6-61D4-434F-8CFB-B529810AB15E}" type="datetimeFigureOut">
              <a:rPr lang="it-IT" smtClean="0"/>
              <a:pPr/>
              <a:t>22/10/2018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4A04662-CEC9-4CDD-AB6D-B104B7AD26C1}"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69B85A6-61D4-434F-8CFB-B529810AB15E}" type="datetimeFigureOut">
              <a:rPr lang="it-IT" smtClean="0"/>
              <a:pPr/>
              <a:t>22/10/2018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4A04662-CEC9-4CDD-AB6D-B104B7AD26C1}"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4972050" y="366185"/>
            <a:ext cx="1543050" cy="7802033"/>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342900" y="366185"/>
            <a:ext cx="4514850" cy="7802033"/>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69B85A6-61D4-434F-8CFB-B529810AB15E}" type="datetimeFigureOut">
              <a:rPr lang="it-IT" smtClean="0"/>
              <a:pPr/>
              <a:t>22/10/2018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4A04662-CEC9-4CDD-AB6D-B104B7AD26C1}"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69B85A6-61D4-434F-8CFB-B529810AB15E}" type="datetimeFigureOut">
              <a:rPr lang="it-IT" smtClean="0"/>
              <a:pPr/>
              <a:t>22/10/2018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4A04662-CEC9-4CDD-AB6D-B104B7AD26C1}"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541735" y="5875867"/>
            <a:ext cx="5829300" cy="1816100"/>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C69B85A6-61D4-434F-8CFB-B529810AB15E}" type="datetimeFigureOut">
              <a:rPr lang="it-IT" smtClean="0"/>
              <a:pPr/>
              <a:t>22/10/2018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4A04662-CEC9-4CDD-AB6D-B104B7AD26C1}"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C69B85A6-61D4-434F-8CFB-B529810AB15E}" type="datetimeFigureOut">
              <a:rPr lang="it-IT" smtClean="0"/>
              <a:pPr/>
              <a:t>22/10/2018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4A04662-CEC9-4CDD-AB6D-B104B7AD26C1}"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C69B85A6-61D4-434F-8CFB-B529810AB15E}" type="datetimeFigureOut">
              <a:rPr lang="it-IT" smtClean="0"/>
              <a:pPr/>
              <a:t>22/10/2018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4A04662-CEC9-4CDD-AB6D-B104B7AD26C1}"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C69B85A6-61D4-434F-8CFB-B529810AB15E}" type="datetimeFigureOut">
              <a:rPr lang="it-IT" smtClean="0"/>
              <a:pPr/>
              <a:t>22/10/2018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4A04662-CEC9-4CDD-AB6D-B104B7AD26C1}"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69B85A6-61D4-434F-8CFB-B529810AB15E}" type="datetimeFigureOut">
              <a:rPr lang="it-IT" smtClean="0"/>
              <a:pPr/>
              <a:t>22/10/2018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4A04662-CEC9-4CDD-AB6D-B104B7AD26C1}"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342900" y="364067"/>
            <a:ext cx="2256235" cy="154940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69B85A6-61D4-434F-8CFB-B529810AB15E}" type="datetimeFigureOut">
              <a:rPr lang="it-IT" smtClean="0"/>
              <a:pPr/>
              <a:t>22/10/2018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4A04662-CEC9-4CDD-AB6D-B104B7AD26C1}"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344216" y="6400800"/>
            <a:ext cx="4114800" cy="755651"/>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69B85A6-61D4-434F-8CFB-B529810AB15E}" type="datetimeFigureOut">
              <a:rPr lang="it-IT" smtClean="0"/>
              <a:pPr/>
              <a:t>22/10/2018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4A04662-CEC9-4CDD-AB6D-B104B7AD26C1}"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69B85A6-61D4-434F-8CFB-B529810AB15E}" type="datetimeFigureOut">
              <a:rPr lang="it-IT" smtClean="0"/>
              <a:pPr/>
              <a:t>22/10/2018</a:t>
            </a:fld>
            <a:endParaRPr lang="it-IT"/>
          </a:p>
        </p:txBody>
      </p:sp>
      <p:sp>
        <p:nvSpPr>
          <p:cNvPr id="5" name="Segnaposto piè di pagina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4A04662-CEC9-4CDD-AB6D-B104B7AD26C1}"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1.png"/><Relationship Id="rId7" Type="http://schemas.openxmlformats.org/officeDocument/2006/relationships/image" Target="../media/image4.jpeg"/><Relationship Id="rId2" Type="http://schemas.openxmlformats.org/officeDocument/2006/relationships/hyperlink" Target="http://www.aslsalerno.it/web/guest/homepage" TargetMode="External"/><Relationship Id="rId1" Type="http://schemas.openxmlformats.org/officeDocument/2006/relationships/slideLayout" Target="../slideLayouts/slideLayout7.xml"/><Relationship Id="rId6" Type="http://schemas.openxmlformats.org/officeDocument/2006/relationships/image" Target="../media/image3.jpeg"/><Relationship Id="rId11" Type="http://schemas.openxmlformats.org/officeDocument/2006/relationships/image" Target="../media/image8.jpeg"/><Relationship Id="rId5" Type="http://schemas.openxmlformats.org/officeDocument/2006/relationships/image" Target="../media/image2.png"/><Relationship Id="rId10" Type="http://schemas.openxmlformats.org/officeDocument/2006/relationships/image" Target="../media/image7.jpeg"/><Relationship Id="rId4" Type="http://schemas.openxmlformats.org/officeDocument/2006/relationships/hyperlink" Target="https://www.simeu.it/w/" TargetMode="External"/><Relationship Id="rId9"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11" descr="Logo">
            <a:hlinkClick r:id="rId2"/>
          </p:cNvPr>
          <p:cNvPicPr>
            <a:picLocks noChangeAspect="1" noChangeArrowheads="1"/>
          </p:cNvPicPr>
          <p:nvPr/>
        </p:nvPicPr>
        <p:blipFill>
          <a:blip r:embed="rId3" cstate="print"/>
          <a:srcRect/>
          <a:stretch>
            <a:fillRect/>
          </a:stretch>
        </p:blipFill>
        <p:spPr bwMode="auto">
          <a:xfrm>
            <a:off x="332656" y="323528"/>
            <a:ext cx="2230657" cy="432047"/>
          </a:xfrm>
          <a:prstGeom prst="rect">
            <a:avLst/>
          </a:prstGeom>
          <a:noFill/>
          <a:ln w="9525">
            <a:noFill/>
            <a:miter lim="800000"/>
            <a:headEnd/>
            <a:tailEnd/>
          </a:ln>
        </p:spPr>
      </p:pic>
      <p:pic>
        <p:nvPicPr>
          <p:cNvPr id="5" name="Immagine 12" descr="SIMEU">
            <a:hlinkClick r:id="rId4"/>
          </p:cNvPr>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2924944" y="323528"/>
            <a:ext cx="2052000" cy="4588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magine 13" descr="C:\Users\pc\Desktop\DESKTOP WORKSTATION\Fimeuc logo\LOGO FIMEUC-con scritta 29_1.jpg"/>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5517232" y="107504"/>
            <a:ext cx="791999" cy="7260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CasellaDiTesto 10"/>
          <p:cNvSpPr txBox="1">
            <a:spLocks noChangeArrowheads="1"/>
          </p:cNvSpPr>
          <p:nvPr/>
        </p:nvSpPr>
        <p:spPr bwMode="auto">
          <a:xfrm>
            <a:off x="332656" y="971600"/>
            <a:ext cx="6192837" cy="1061829"/>
          </a:xfrm>
          <a:prstGeom prst="rect">
            <a:avLst/>
          </a:prstGeom>
          <a:noFill/>
          <a:ln w="9525">
            <a:noFill/>
            <a:miter lim="800000"/>
            <a:headEnd/>
            <a:tailEnd/>
          </a:ln>
        </p:spPr>
        <p:txBody>
          <a:bodyPr>
            <a:spAutoFit/>
          </a:bodyPr>
          <a:lstStyle/>
          <a:p>
            <a:pPr algn="ctr">
              <a:defRPr/>
            </a:pPr>
            <a:r>
              <a:rPr lang="it-IT" sz="900" b="1" dirty="0">
                <a:solidFill>
                  <a:schemeClr val="accent1">
                    <a:lumMod val="50000"/>
                  </a:schemeClr>
                </a:solidFill>
                <a:latin typeface="Arial" pitchFamily="34" charset="0"/>
              </a:rPr>
              <a:t>XV CONGRESSO REGIONALE SIMEU CAMPANIA, 24-25 OTTOBRE 2018, CASTELLAMMARE </a:t>
            </a:r>
            <a:r>
              <a:rPr lang="it-IT" sz="900" b="1" dirty="0" err="1">
                <a:solidFill>
                  <a:schemeClr val="accent1">
                    <a:lumMod val="50000"/>
                  </a:schemeClr>
                </a:solidFill>
                <a:latin typeface="Arial" pitchFamily="34" charset="0"/>
              </a:rPr>
              <a:t>DI</a:t>
            </a:r>
            <a:r>
              <a:rPr lang="it-IT" sz="900" b="1" dirty="0">
                <a:solidFill>
                  <a:schemeClr val="accent1">
                    <a:lumMod val="50000"/>
                  </a:schemeClr>
                </a:solidFill>
                <a:latin typeface="Arial" pitchFamily="34" charset="0"/>
              </a:rPr>
              <a:t> STABIA (NA</a:t>
            </a:r>
            <a:r>
              <a:rPr lang="it-IT" sz="900" b="1" dirty="0" smtClean="0">
                <a:solidFill>
                  <a:schemeClr val="accent1">
                    <a:lumMod val="50000"/>
                  </a:schemeClr>
                </a:solidFill>
                <a:latin typeface="Arial" pitchFamily="34" charset="0"/>
              </a:rPr>
              <a:t>)</a:t>
            </a:r>
          </a:p>
          <a:p>
            <a:pPr algn="ctr">
              <a:defRPr/>
            </a:pPr>
            <a:endParaRPr lang="it-IT" sz="900" b="1" dirty="0" smtClean="0">
              <a:solidFill>
                <a:schemeClr val="accent1">
                  <a:lumMod val="50000"/>
                </a:schemeClr>
              </a:solidFill>
              <a:latin typeface="Arial" pitchFamily="34" charset="0"/>
            </a:endParaRPr>
          </a:p>
          <a:p>
            <a:pPr algn="ctr">
              <a:defRPr/>
            </a:pPr>
            <a:r>
              <a:rPr lang="it-IT" sz="900" b="1" dirty="0" smtClean="0">
                <a:solidFill>
                  <a:schemeClr val="accent1">
                    <a:lumMod val="50000"/>
                  </a:schemeClr>
                </a:solidFill>
                <a:latin typeface="Arial" pitchFamily="34" charset="0"/>
              </a:rPr>
              <a:t>CORSO TRIENNALE </a:t>
            </a:r>
            <a:r>
              <a:rPr lang="it-IT" sz="900" b="1" dirty="0" err="1" smtClean="0">
                <a:solidFill>
                  <a:schemeClr val="accent1">
                    <a:lumMod val="50000"/>
                  </a:schemeClr>
                </a:solidFill>
                <a:latin typeface="Arial" pitchFamily="34" charset="0"/>
              </a:rPr>
              <a:t>DI</a:t>
            </a:r>
            <a:r>
              <a:rPr lang="it-IT" sz="900" b="1" dirty="0" smtClean="0">
                <a:solidFill>
                  <a:schemeClr val="accent1">
                    <a:lumMod val="50000"/>
                  </a:schemeClr>
                </a:solidFill>
                <a:latin typeface="Arial" pitchFamily="34" charset="0"/>
              </a:rPr>
              <a:t> FORMAZIONE IN MEDICINA GENERALE : ESPERIENZA  IN PRONTO SOCCORSO </a:t>
            </a:r>
          </a:p>
          <a:p>
            <a:pPr algn="ctr">
              <a:defRPr/>
            </a:pPr>
            <a:endParaRPr lang="it-IT" sz="900" b="1" dirty="0" smtClean="0">
              <a:solidFill>
                <a:schemeClr val="accent1">
                  <a:lumMod val="50000"/>
                </a:schemeClr>
              </a:solidFill>
              <a:latin typeface="Arial" pitchFamily="34" charset="0"/>
            </a:endParaRPr>
          </a:p>
          <a:p>
            <a:pPr algn="ctr">
              <a:defRPr/>
            </a:pPr>
            <a:endParaRPr lang="it-IT" sz="900" b="1" dirty="0">
              <a:solidFill>
                <a:schemeClr val="accent1">
                  <a:lumMod val="50000"/>
                </a:schemeClr>
              </a:solidFill>
              <a:latin typeface="Arial" pitchFamily="34" charset="0"/>
            </a:endParaRPr>
          </a:p>
          <a:p>
            <a:pPr algn="just">
              <a:defRPr/>
            </a:pPr>
            <a:endParaRPr lang="it-IT" sz="800" b="1" dirty="0">
              <a:solidFill>
                <a:schemeClr val="accent1">
                  <a:lumMod val="50000"/>
                </a:schemeClr>
              </a:solidFill>
              <a:latin typeface="Arial" pitchFamily="34" charset="0"/>
            </a:endParaRPr>
          </a:p>
          <a:p>
            <a:pPr algn="just">
              <a:defRPr/>
            </a:pPr>
            <a:r>
              <a:rPr lang="it-IT" sz="1000" b="1" dirty="0">
                <a:solidFill>
                  <a:schemeClr val="accent1">
                    <a:lumMod val="50000"/>
                  </a:schemeClr>
                </a:solidFill>
                <a:latin typeface="Arial" pitchFamily="34" charset="0"/>
              </a:rPr>
              <a:t> </a:t>
            </a:r>
            <a:endParaRPr lang="it-IT" sz="1000" dirty="0">
              <a:solidFill>
                <a:schemeClr val="accent1">
                  <a:lumMod val="50000"/>
                </a:schemeClr>
              </a:solidFill>
              <a:latin typeface="Arial" pitchFamily="34" charset="0"/>
            </a:endParaRPr>
          </a:p>
        </p:txBody>
      </p:sp>
      <p:sp>
        <p:nvSpPr>
          <p:cNvPr id="9" name="Rettangolo 8"/>
          <p:cNvSpPr/>
          <p:nvPr/>
        </p:nvSpPr>
        <p:spPr>
          <a:xfrm rot="10800000" flipV="1">
            <a:off x="3501008" y="2195156"/>
            <a:ext cx="2808312" cy="215444"/>
          </a:xfrm>
          <a:prstGeom prst="rect">
            <a:avLst/>
          </a:prstGeom>
        </p:spPr>
        <p:txBody>
          <a:bodyPr wrap="square">
            <a:spAutoFit/>
          </a:bodyPr>
          <a:lstStyle/>
          <a:p>
            <a:pPr marL="72000" algn="just" fontAlgn="auto">
              <a:spcBef>
                <a:spcPts val="0"/>
              </a:spcBef>
              <a:spcAft>
                <a:spcPts val="0"/>
              </a:spcAft>
              <a:defRPr/>
            </a:pPr>
            <a:r>
              <a:rPr lang="it-IT" sz="800" dirty="0" smtClean="0">
                <a:latin typeface="Times New Roman" pitchFamily="18" charset="0"/>
                <a:cs typeface="Times New Roman" pitchFamily="18" charset="0"/>
              </a:rPr>
              <a:t> </a:t>
            </a:r>
            <a:endParaRPr lang="it-IT" sz="750" dirty="0">
              <a:solidFill>
                <a:schemeClr val="accent1">
                  <a:lumMod val="50000"/>
                </a:schemeClr>
              </a:solidFill>
              <a:latin typeface="+mj-lt"/>
            </a:endParaRPr>
          </a:p>
        </p:txBody>
      </p:sp>
      <p:sp>
        <p:nvSpPr>
          <p:cNvPr id="23" name="Rettangolo 22"/>
          <p:cNvSpPr/>
          <p:nvPr/>
        </p:nvSpPr>
        <p:spPr>
          <a:xfrm>
            <a:off x="980728" y="1403648"/>
            <a:ext cx="4954860" cy="276999"/>
          </a:xfrm>
          <a:prstGeom prst="rect">
            <a:avLst/>
          </a:prstGeom>
        </p:spPr>
        <p:txBody>
          <a:bodyPr wrap="square">
            <a:spAutoFit/>
          </a:bodyPr>
          <a:lstStyle/>
          <a:p>
            <a:pPr algn="ctr"/>
            <a:r>
              <a:rPr lang="it-IT" sz="1200" b="1" dirty="0" smtClean="0">
                <a:solidFill>
                  <a:schemeClr val="accent1">
                    <a:lumMod val="50000"/>
                  </a:schemeClr>
                </a:solidFill>
              </a:rPr>
              <a:t>Santoro G,  </a:t>
            </a:r>
            <a:r>
              <a:rPr lang="it-IT" sz="1200" b="1" dirty="0" err="1" smtClean="0">
                <a:solidFill>
                  <a:schemeClr val="accent1">
                    <a:lumMod val="50000"/>
                  </a:schemeClr>
                </a:solidFill>
              </a:rPr>
              <a:t>Torsiello</a:t>
            </a:r>
            <a:r>
              <a:rPr lang="it-IT" sz="1200" b="1" dirty="0" smtClean="0">
                <a:solidFill>
                  <a:schemeClr val="accent1">
                    <a:lumMod val="50000"/>
                  </a:schemeClr>
                </a:solidFill>
              </a:rPr>
              <a:t> N, De Giorgi M, </a:t>
            </a:r>
            <a:r>
              <a:rPr lang="it-IT" sz="1200" b="1" dirty="0" err="1" smtClean="0">
                <a:solidFill>
                  <a:schemeClr val="accent1">
                    <a:lumMod val="50000"/>
                  </a:schemeClr>
                </a:solidFill>
              </a:rPr>
              <a:t>Vitagliano</a:t>
            </a:r>
            <a:r>
              <a:rPr lang="it-IT" sz="1200" b="1" dirty="0" smtClean="0">
                <a:solidFill>
                  <a:schemeClr val="accent1">
                    <a:lumMod val="50000"/>
                  </a:schemeClr>
                </a:solidFill>
              </a:rPr>
              <a:t> M. (corso medicina di base) </a:t>
            </a:r>
            <a:endParaRPr lang="it-IT" sz="1200" b="1" dirty="0">
              <a:solidFill>
                <a:schemeClr val="accent1">
                  <a:lumMod val="50000"/>
                </a:schemeClr>
              </a:solidFill>
            </a:endParaRPr>
          </a:p>
        </p:txBody>
      </p:sp>
      <p:sp>
        <p:nvSpPr>
          <p:cNvPr id="28" name="CasellaDiTesto 27"/>
          <p:cNvSpPr txBox="1"/>
          <p:nvPr/>
        </p:nvSpPr>
        <p:spPr>
          <a:xfrm>
            <a:off x="620688" y="2411760"/>
            <a:ext cx="4968552" cy="369332"/>
          </a:xfrm>
          <a:prstGeom prst="rect">
            <a:avLst/>
          </a:prstGeom>
          <a:noFill/>
        </p:spPr>
        <p:txBody>
          <a:bodyPr wrap="square" rtlCol="0">
            <a:spAutoFit/>
          </a:bodyPr>
          <a:lstStyle/>
          <a:p>
            <a:endParaRPr lang="it-IT" dirty="0"/>
          </a:p>
        </p:txBody>
      </p:sp>
      <p:sp>
        <p:nvSpPr>
          <p:cNvPr id="2054" name="Rectangle 6"/>
          <p:cNvSpPr>
            <a:spLocks noChangeArrowheads="1"/>
          </p:cNvSpPr>
          <p:nvPr/>
        </p:nvSpPr>
        <p:spPr bwMode="auto">
          <a:xfrm>
            <a:off x="260648" y="1937902"/>
            <a:ext cx="3312368"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800" b="1" i="0" u="none" strike="noStrike" cap="none" normalizeH="0" baseline="0" dirty="0" smtClean="0">
                <a:ln>
                  <a:noFill/>
                </a:ln>
                <a:solidFill>
                  <a:schemeClr val="accent1">
                    <a:lumMod val="50000"/>
                  </a:schemeClr>
                </a:solidFill>
                <a:effectLst/>
                <a:ea typeface="Calibri" pitchFamily="34" charset="0"/>
                <a:cs typeface="Times New Roman" pitchFamily="18" charset="0"/>
              </a:rPr>
              <a:t>Introduzione </a:t>
            </a:r>
            <a:endParaRPr kumimoji="0" lang="it-IT" sz="800" b="1" i="0" u="none" strike="noStrike" cap="none" normalizeH="0" baseline="0" dirty="0" smtClean="0">
              <a:ln>
                <a:noFill/>
              </a:ln>
              <a:solidFill>
                <a:schemeClr val="accent1">
                  <a:lumMod val="50000"/>
                </a:schemeClr>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800" b="1" i="0" u="none" strike="noStrike" cap="none" normalizeH="0" baseline="0" dirty="0" smtClean="0">
                <a:ln>
                  <a:noFill/>
                </a:ln>
                <a:solidFill>
                  <a:schemeClr val="accent1">
                    <a:lumMod val="50000"/>
                  </a:schemeClr>
                </a:solidFill>
                <a:effectLst/>
                <a:ea typeface="Calibri" pitchFamily="34" charset="0"/>
                <a:cs typeface="Times New Roman" pitchFamily="18" charset="0"/>
              </a:rPr>
              <a:t>Il Corso di Formazione Specifica in Medicina Generale, di durata triennale e rivolto ai laureati in Medicina e Chirurgia abilitati all’esercizio professionale, si prefigge di formare professionisti qualificati ad operare nell’ambito delle cure primarie con “approccio olistico, continuo, trasversale, orientato alla comunità”.</a:t>
            </a:r>
            <a:endParaRPr kumimoji="0" lang="it-IT" sz="800" b="1" i="0" u="none" strike="noStrike" cap="none" normalizeH="0" baseline="0" dirty="0" smtClean="0">
              <a:ln>
                <a:noFill/>
              </a:ln>
              <a:solidFill>
                <a:schemeClr val="accent1">
                  <a:lumMod val="50000"/>
                </a:schemeClr>
              </a:solidFill>
              <a:effectLst/>
              <a:cs typeface="Arial" pitchFamily="34" charset="0"/>
            </a:endParaRPr>
          </a:p>
          <a:p>
            <a:pPr algn="just"/>
            <a:r>
              <a:rPr kumimoji="0" lang="it-IT" sz="800" b="1" i="0" u="none" strike="noStrike" cap="none" normalizeH="0" baseline="0" dirty="0" smtClean="0">
                <a:ln>
                  <a:noFill/>
                </a:ln>
                <a:solidFill>
                  <a:schemeClr val="accent1">
                    <a:lumMod val="50000"/>
                  </a:schemeClr>
                </a:solidFill>
                <a:effectLst/>
                <a:ea typeface="Calibri" pitchFamily="34" charset="0"/>
                <a:cs typeface="Times New Roman" pitchFamily="18" charset="0"/>
              </a:rPr>
              <a:t>Il Corso viene attivato e gestito dalla Regione secondo quanto stabilito dalla normativa nazionale (D. </a:t>
            </a:r>
            <a:r>
              <a:rPr kumimoji="0" lang="it-IT" sz="800" b="1" i="0" u="none" strike="noStrike" cap="none" normalizeH="0" baseline="0" dirty="0" err="1" smtClean="0">
                <a:ln>
                  <a:noFill/>
                </a:ln>
                <a:solidFill>
                  <a:schemeClr val="accent1">
                    <a:lumMod val="50000"/>
                  </a:schemeClr>
                </a:solidFill>
                <a:effectLst/>
                <a:ea typeface="Calibri" pitchFamily="34" charset="0"/>
                <a:cs typeface="Times New Roman" pitchFamily="18" charset="0"/>
              </a:rPr>
              <a:t>Lgs</a:t>
            </a:r>
            <a:r>
              <a:rPr kumimoji="0" lang="it-IT" sz="800" b="1" i="0" u="none" strike="noStrike" cap="none" normalizeH="0" baseline="0" dirty="0" smtClean="0">
                <a:ln>
                  <a:noFill/>
                </a:ln>
                <a:solidFill>
                  <a:schemeClr val="accent1">
                    <a:lumMod val="50000"/>
                  </a:schemeClr>
                </a:solidFill>
                <a:effectLst/>
                <a:ea typeface="Calibri" pitchFamily="34" charset="0"/>
                <a:cs typeface="Times New Roman" pitchFamily="18" charset="0"/>
              </a:rPr>
              <a:t> n. 368/1999, </a:t>
            </a:r>
            <a:r>
              <a:rPr kumimoji="0" lang="it-IT" sz="800" b="1" i="0" u="none" strike="noStrike" cap="none" normalizeH="0" baseline="0" dirty="0" err="1" smtClean="0">
                <a:ln>
                  <a:noFill/>
                </a:ln>
                <a:solidFill>
                  <a:schemeClr val="accent1">
                    <a:lumMod val="50000"/>
                  </a:schemeClr>
                </a:solidFill>
                <a:effectLst/>
                <a:ea typeface="Calibri" pitchFamily="34" charset="0"/>
                <a:cs typeface="Times New Roman" pitchFamily="18" charset="0"/>
              </a:rPr>
              <a:t>D.Lgs</a:t>
            </a:r>
            <a:r>
              <a:rPr kumimoji="0" lang="it-IT" sz="800" b="1" i="0" u="none" strike="noStrike" cap="none" normalizeH="0" baseline="0" dirty="0" smtClean="0">
                <a:ln>
                  <a:noFill/>
                </a:ln>
                <a:solidFill>
                  <a:schemeClr val="accent1">
                    <a:lumMod val="50000"/>
                  </a:schemeClr>
                </a:solidFill>
                <a:effectLst/>
                <a:ea typeface="Calibri" pitchFamily="34" charset="0"/>
                <a:cs typeface="Times New Roman" pitchFamily="18" charset="0"/>
              </a:rPr>
              <a:t> 277/2003 e D.M. Salute del 7 marzo 2006) e prevede, nell’ambito dell’attività clinica guidata, un periodo di 3 mesi da effettuarsi in Pronto Soccorso</a:t>
            </a:r>
            <a:r>
              <a:rPr kumimoji="0" lang="it-IT" sz="800" b="1" i="0" u="none" strike="noStrike" cap="none" normalizeH="0" baseline="0" dirty="0" smtClean="0">
                <a:ln>
                  <a:noFill/>
                </a:ln>
                <a:solidFill>
                  <a:schemeClr val="accent1">
                    <a:lumMod val="50000"/>
                  </a:schemeClr>
                </a:solidFill>
                <a:effectLst/>
                <a:ea typeface="Calibri" pitchFamily="34" charset="0"/>
                <a:cs typeface="Times New Roman" pitchFamily="18" charset="0"/>
              </a:rPr>
              <a:t>.</a:t>
            </a:r>
          </a:p>
          <a:p>
            <a:pPr algn="just"/>
            <a:endParaRPr kumimoji="0" lang="it-IT" sz="800" b="1" i="0" u="none" strike="noStrike" cap="none" normalizeH="0" baseline="0" dirty="0" smtClean="0">
              <a:ln>
                <a:noFill/>
              </a:ln>
              <a:solidFill>
                <a:schemeClr val="accent1">
                  <a:lumMod val="50000"/>
                </a:schemeClr>
              </a:solidFill>
              <a:effectLst/>
              <a:ea typeface="Calibri" pitchFamily="34" charset="0"/>
              <a:cs typeface="Times New Roman" pitchFamily="18" charset="0"/>
            </a:endParaRPr>
          </a:p>
          <a:p>
            <a:pPr algn="just"/>
            <a:r>
              <a:rPr lang="it-IT" sz="800" b="1" dirty="0" smtClean="0">
                <a:solidFill>
                  <a:schemeClr val="accent1">
                    <a:lumMod val="50000"/>
                  </a:schemeClr>
                </a:solidFill>
              </a:rPr>
              <a:t>Modello </a:t>
            </a:r>
            <a:r>
              <a:rPr lang="it-IT" sz="800" b="1" dirty="0" smtClean="0">
                <a:solidFill>
                  <a:schemeClr val="accent1">
                    <a:lumMod val="50000"/>
                  </a:schemeClr>
                </a:solidFill>
              </a:rPr>
              <a:t>Organizzativo</a:t>
            </a:r>
          </a:p>
          <a:p>
            <a:pPr algn="just"/>
            <a:r>
              <a:rPr lang="it-IT" sz="800" b="1" dirty="0" smtClean="0">
                <a:solidFill>
                  <a:schemeClr val="accent1">
                    <a:lumMod val="50000"/>
                  </a:schemeClr>
                </a:solidFill>
              </a:rPr>
              <a:t>La nostra esperienza </a:t>
            </a:r>
            <a:r>
              <a:rPr lang="it-IT" sz="800" b="1" dirty="0" smtClean="0">
                <a:solidFill>
                  <a:schemeClr val="accent1">
                    <a:lumMod val="50000"/>
                  </a:schemeClr>
                </a:solidFill>
              </a:rPr>
              <a:t>formativa, dal 1 luglio al 30 settembre 2018, </a:t>
            </a:r>
            <a:r>
              <a:rPr lang="it-IT" sz="800" b="1" dirty="0" smtClean="0">
                <a:solidFill>
                  <a:schemeClr val="accent1">
                    <a:lumMod val="50000"/>
                  </a:schemeClr>
                </a:solidFill>
              </a:rPr>
              <a:t>si è svolta presso l’UOC di Medicina e Chirurgia d’Accettazione e d’Urgenza del DEA  </a:t>
            </a:r>
            <a:r>
              <a:rPr lang="it-IT" sz="800" b="1" dirty="0" err="1" smtClean="0">
                <a:solidFill>
                  <a:schemeClr val="accent1">
                    <a:lumMod val="50000"/>
                  </a:schemeClr>
                </a:solidFill>
              </a:rPr>
              <a:t>Nocera-Pagani-Scafati</a:t>
            </a:r>
            <a:r>
              <a:rPr lang="it-IT" sz="800" b="1" dirty="0" smtClean="0">
                <a:solidFill>
                  <a:schemeClr val="accent1">
                    <a:lumMod val="50000"/>
                  </a:schemeClr>
                </a:solidFill>
              </a:rPr>
              <a:t>,  P.O. Umberto I di </a:t>
            </a:r>
            <a:r>
              <a:rPr lang="it-IT" sz="800" b="1" dirty="0" err="1" smtClean="0">
                <a:solidFill>
                  <a:schemeClr val="accent1">
                    <a:lumMod val="50000"/>
                  </a:schemeClr>
                </a:solidFill>
              </a:rPr>
              <a:t>Nocera</a:t>
            </a:r>
            <a:r>
              <a:rPr lang="it-IT" sz="800" b="1" dirty="0" smtClean="0">
                <a:solidFill>
                  <a:schemeClr val="accent1">
                    <a:lumMod val="50000"/>
                  </a:schemeClr>
                </a:solidFill>
              </a:rPr>
              <a:t> Inferiore, diretta dalla dott.ssa Giovanna Esposito, </a:t>
            </a:r>
            <a:r>
              <a:rPr lang="it-IT" sz="800" b="1" dirty="0" smtClean="0">
                <a:solidFill>
                  <a:schemeClr val="accent1">
                    <a:lumMod val="50000"/>
                  </a:schemeClr>
                </a:solidFill>
              </a:rPr>
              <a:t>sotto </a:t>
            </a:r>
            <a:r>
              <a:rPr lang="it-IT" sz="800" b="1" dirty="0" smtClean="0">
                <a:solidFill>
                  <a:schemeClr val="accent1">
                    <a:lumMod val="50000"/>
                  </a:schemeClr>
                </a:solidFill>
              </a:rPr>
              <a:t>la supervisione del Tutor clinico, dott. Francesco La Mura, con frequenza giornaliera dal </a:t>
            </a:r>
            <a:r>
              <a:rPr lang="it-IT" sz="800" b="1" dirty="0" err="1" smtClean="0">
                <a:solidFill>
                  <a:schemeClr val="accent1">
                    <a:lumMod val="50000"/>
                  </a:schemeClr>
                </a:solidFill>
              </a:rPr>
              <a:t>Lunedi</a:t>
            </a:r>
            <a:r>
              <a:rPr lang="it-IT" sz="800" b="1" dirty="0" smtClean="0">
                <a:solidFill>
                  <a:schemeClr val="accent1">
                    <a:lumMod val="50000"/>
                  </a:schemeClr>
                </a:solidFill>
              </a:rPr>
              <a:t> al Venerdì. Tale struttura,  registra circa 72.000 accessi all’anno, con una media di 200 al giorno, è inserita come centro HUB nelle reti IMA ed ICTUS </a:t>
            </a:r>
            <a:r>
              <a:rPr lang="it-IT" sz="800" b="1" dirty="0" smtClean="0">
                <a:solidFill>
                  <a:schemeClr val="accent1">
                    <a:lumMod val="50000"/>
                  </a:schemeClr>
                </a:solidFill>
              </a:rPr>
              <a:t>e</a:t>
            </a:r>
            <a:r>
              <a:rPr lang="it-IT" sz="800" b="1" dirty="0" smtClean="0">
                <a:solidFill>
                  <a:schemeClr val="accent1">
                    <a:lumMod val="50000"/>
                  </a:schemeClr>
                </a:solidFill>
              </a:rPr>
              <a:t> </a:t>
            </a:r>
            <a:r>
              <a:rPr lang="it-IT" sz="800" b="1" dirty="0" smtClean="0">
                <a:solidFill>
                  <a:schemeClr val="accent1">
                    <a:lumMod val="50000"/>
                  </a:schemeClr>
                </a:solidFill>
              </a:rPr>
              <a:t>CTZ  nella rete Trauma </a:t>
            </a:r>
            <a:r>
              <a:rPr lang="it-IT" sz="800" b="1" dirty="0" smtClean="0">
                <a:solidFill>
                  <a:schemeClr val="accent1">
                    <a:lumMod val="50000"/>
                  </a:schemeClr>
                </a:solidFill>
              </a:rPr>
              <a:t> come da decreto </a:t>
            </a:r>
            <a:r>
              <a:rPr lang="it-IT" sz="800" b="1" dirty="0" smtClean="0">
                <a:solidFill>
                  <a:schemeClr val="accent1">
                    <a:lumMod val="50000"/>
                  </a:schemeClr>
                </a:solidFill>
              </a:rPr>
              <a:t>della </a:t>
            </a:r>
            <a:r>
              <a:rPr lang="it-IT" sz="800" b="1" dirty="0" smtClean="0">
                <a:solidFill>
                  <a:schemeClr val="accent1">
                    <a:lumMod val="50000"/>
                  </a:schemeClr>
                </a:solidFill>
              </a:rPr>
              <a:t>Regione </a:t>
            </a:r>
            <a:r>
              <a:rPr lang="it-IT" sz="800" b="1" dirty="0" smtClean="0">
                <a:solidFill>
                  <a:schemeClr val="accent1">
                    <a:lumMod val="50000"/>
                  </a:schemeClr>
                </a:solidFill>
              </a:rPr>
              <a:t>Campania. </a:t>
            </a:r>
          </a:p>
          <a:p>
            <a:pPr algn="just"/>
            <a:endParaRPr lang="it-IT" sz="800" b="1" dirty="0" smtClean="0">
              <a:solidFill>
                <a:schemeClr val="accent1">
                  <a:lumMod val="50000"/>
                </a:schemeClr>
              </a:solidFill>
            </a:endParaRPr>
          </a:p>
          <a:p>
            <a:pPr algn="just"/>
            <a:endParaRPr lang="it-IT" sz="800" b="1" dirty="0" smtClean="0">
              <a:solidFill>
                <a:schemeClr val="accent1">
                  <a:lumMod val="50000"/>
                </a:schemeClr>
              </a:solidFill>
            </a:endParaRPr>
          </a:p>
          <a:p>
            <a:pPr algn="just"/>
            <a:endParaRPr lang="it-IT" sz="800" b="1" dirty="0" smtClean="0">
              <a:solidFill>
                <a:schemeClr val="accent1">
                  <a:lumMod val="50000"/>
                </a:schemeClr>
              </a:solidFill>
            </a:endParaRPr>
          </a:p>
          <a:p>
            <a:pPr algn="just"/>
            <a:endParaRPr lang="it-IT" sz="800" b="1" dirty="0" smtClean="0">
              <a:solidFill>
                <a:schemeClr val="accent1">
                  <a:lumMod val="50000"/>
                </a:schemeClr>
              </a:solidFill>
            </a:endParaRPr>
          </a:p>
          <a:p>
            <a:pPr algn="just"/>
            <a:endParaRPr lang="it-IT" sz="800" b="1" dirty="0" smtClean="0">
              <a:solidFill>
                <a:schemeClr val="accent1">
                  <a:lumMod val="50000"/>
                </a:schemeClr>
              </a:solidFill>
            </a:endParaRPr>
          </a:p>
          <a:p>
            <a:pPr algn="just"/>
            <a:endParaRPr lang="it-IT" sz="800" b="1" dirty="0" smtClean="0">
              <a:solidFill>
                <a:schemeClr val="accent1">
                  <a:lumMod val="50000"/>
                </a:schemeClr>
              </a:solidFill>
            </a:endParaRPr>
          </a:p>
          <a:p>
            <a:pPr algn="just"/>
            <a:endParaRPr lang="it-IT" sz="800" b="1" dirty="0" smtClean="0">
              <a:solidFill>
                <a:schemeClr val="accent1">
                  <a:lumMod val="50000"/>
                </a:schemeClr>
              </a:solidFill>
            </a:endParaRPr>
          </a:p>
          <a:p>
            <a:pPr algn="just"/>
            <a:endParaRPr lang="it-IT" sz="800" b="1" dirty="0" smtClean="0">
              <a:solidFill>
                <a:schemeClr val="accent1">
                  <a:lumMod val="50000"/>
                </a:schemeClr>
              </a:solidFill>
            </a:endParaRPr>
          </a:p>
          <a:p>
            <a:pPr algn="just"/>
            <a:endParaRPr lang="it-IT" sz="800" b="1" dirty="0" smtClean="0">
              <a:solidFill>
                <a:schemeClr val="accent1">
                  <a:lumMod val="50000"/>
                </a:schemeClr>
              </a:solidFill>
            </a:endParaRPr>
          </a:p>
          <a:p>
            <a:pPr algn="just"/>
            <a:endParaRPr lang="it-IT" sz="800" b="1" dirty="0" smtClean="0">
              <a:solidFill>
                <a:schemeClr val="accent1">
                  <a:lumMod val="50000"/>
                </a:schemeClr>
              </a:solidFill>
            </a:endParaRPr>
          </a:p>
          <a:p>
            <a:pPr algn="just"/>
            <a:endParaRPr lang="it-IT" sz="800" b="1" dirty="0" smtClean="0">
              <a:solidFill>
                <a:schemeClr val="accent1">
                  <a:lumMod val="50000"/>
                </a:schemeClr>
              </a:solidFill>
            </a:endParaRPr>
          </a:p>
          <a:p>
            <a:pPr algn="just"/>
            <a:endParaRPr lang="it-IT" sz="800" b="1" dirty="0" smtClean="0">
              <a:solidFill>
                <a:schemeClr val="accent1">
                  <a:lumMod val="50000"/>
                </a:schemeClr>
              </a:solidFill>
            </a:endParaRPr>
          </a:p>
          <a:p>
            <a:pPr algn="just"/>
            <a:endParaRPr lang="it-IT" sz="800" b="1" dirty="0" smtClean="0">
              <a:solidFill>
                <a:schemeClr val="accent1">
                  <a:lumMod val="50000"/>
                </a:schemeClr>
              </a:solidFill>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it-IT" sz="800" b="1" i="0" u="none" strike="noStrike" cap="none" normalizeH="0" baseline="0" dirty="0" smtClean="0">
              <a:ln>
                <a:noFill/>
              </a:ln>
              <a:solidFill>
                <a:schemeClr val="accent1">
                  <a:lumMod val="50000"/>
                </a:schemeClr>
              </a:solidFill>
              <a:effectLst/>
              <a:cs typeface="Arial" pitchFamily="34" charset="0"/>
            </a:endParaRPr>
          </a:p>
        </p:txBody>
      </p:sp>
      <p:sp>
        <p:nvSpPr>
          <p:cNvPr id="2066" name="Rectangle 18"/>
          <p:cNvSpPr>
            <a:spLocks noChangeArrowheads="1"/>
          </p:cNvSpPr>
          <p:nvPr/>
        </p:nvSpPr>
        <p:spPr bwMode="auto">
          <a:xfrm>
            <a:off x="260648" y="4572000"/>
            <a:ext cx="3384376"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kumimoji="0" lang="it-IT" sz="800" b="1" i="0" u="none" strike="noStrike" cap="none" normalizeH="0" baseline="0" dirty="0" smtClean="0">
                <a:ln>
                  <a:noFill/>
                </a:ln>
                <a:solidFill>
                  <a:schemeClr val="accent1">
                    <a:lumMod val="50000"/>
                  </a:schemeClr>
                </a:solidFill>
                <a:effectLst/>
                <a:ea typeface="Calibri" pitchFamily="34" charset="0"/>
                <a:cs typeface="Times New Roman" pitchFamily="18" charset="0"/>
              </a:rPr>
              <a:t>Considerazioni</a:t>
            </a:r>
            <a:endParaRPr kumimoji="0" lang="it-IT" sz="800" b="1" i="0" u="none" strike="noStrike" cap="none" normalizeH="0" baseline="0" dirty="0" smtClean="0">
              <a:ln>
                <a:noFill/>
              </a:ln>
              <a:solidFill>
                <a:schemeClr val="accent1">
                  <a:lumMod val="50000"/>
                </a:schemeClr>
              </a:solidFill>
              <a:effectLst/>
              <a:cs typeface="Arial" pitchFamily="34" charset="0"/>
            </a:endParaRPr>
          </a:p>
          <a:p>
            <a:pPr marR="0" lvl="0" algn="just" defTabSz="914400" rtl="0" eaLnBrk="0" fontAlgn="base" latinLnBrk="0" hangingPunct="0">
              <a:lnSpc>
                <a:spcPct val="100000"/>
              </a:lnSpc>
              <a:spcBef>
                <a:spcPct val="0"/>
              </a:spcBef>
              <a:spcAft>
                <a:spcPct val="0"/>
              </a:spcAft>
              <a:buClrTx/>
              <a:buSzTx/>
              <a:buFontTx/>
              <a:buNone/>
              <a:tabLst/>
            </a:pPr>
            <a:r>
              <a:rPr kumimoji="0" lang="it-IT" sz="800" b="1" i="0" u="none" strike="noStrike" cap="none" normalizeH="0" baseline="0" dirty="0" smtClean="0">
                <a:ln>
                  <a:noFill/>
                </a:ln>
                <a:solidFill>
                  <a:schemeClr val="accent1">
                    <a:lumMod val="50000"/>
                  </a:schemeClr>
                </a:solidFill>
                <a:effectLst/>
                <a:ea typeface="Calibri" pitchFamily="34" charset="0"/>
                <a:cs typeface="Times New Roman" pitchFamily="18" charset="0"/>
              </a:rPr>
              <a:t>Durante il percorso formativo  siamo venuti a conoscenza  della  organizzazione dell’ emergenza ospedaliera: il PS con Triage con codici di priorità, aree di lavoro Giallo/ Verde , area Rossa, Osservazione  Breve Intensiva,  della  Metodologia  clinica in emergenza: valutazione ABCDE integrata  da eco-fast,  da ECG ed </a:t>
            </a:r>
            <a:r>
              <a:rPr kumimoji="0" lang="it-IT" sz="800" b="1" i="0" u="none" strike="noStrike" cap="none" normalizeH="0" baseline="0" dirty="0" err="1" smtClean="0">
                <a:ln>
                  <a:noFill/>
                </a:ln>
                <a:solidFill>
                  <a:schemeClr val="accent1">
                    <a:lumMod val="50000"/>
                  </a:schemeClr>
                </a:solidFill>
                <a:effectLst/>
                <a:ea typeface="Calibri" pitchFamily="34" charset="0"/>
                <a:cs typeface="Times New Roman" pitchFamily="18" charset="0"/>
              </a:rPr>
              <a:t>emogasanalisi</a:t>
            </a:r>
            <a:r>
              <a:rPr kumimoji="0" lang="it-IT" sz="800" b="1" i="0" u="none" strike="noStrike" cap="none" normalizeH="0" baseline="0" dirty="0" smtClean="0">
                <a:ln>
                  <a:noFill/>
                </a:ln>
                <a:solidFill>
                  <a:schemeClr val="accent1">
                    <a:lumMod val="50000"/>
                  </a:schemeClr>
                </a:solidFill>
                <a:effectLst/>
                <a:ea typeface="Calibri" pitchFamily="34" charset="0"/>
                <a:cs typeface="Times New Roman" pitchFamily="18" charset="0"/>
              </a:rPr>
              <a:t>.   Abbiamo avuto l’opportunità di  esercitarci  ad una corretta  richiesta degli esami di laboratorio e strumentali, partendo  da segni e sintomi  del paziente  ed abbiamo altresì sviluppato,  valutando i risultati degli esami richiesti, la capacità di sintesi  ed azione. Abbiamo sperimentato percorsi  che si sono conclusi  con  dimissione,  ricovero o  rinvio ad ambulatori ed al curante.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it-IT" sz="800" b="1" i="0" u="none" strike="noStrike" cap="none" normalizeH="0" baseline="0" dirty="0" smtClean="0">
              <a:ln>
                <a:noFill/>
              </a:ln>
              <a:solidFill>
                <a:schemeClr val="accent1">
                  <a:lumMod val="50000"/>
                </a:schemeClr>
              </a:solidFill>
              <a:effectLst/>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it-IT" sz="800" b="1" i="0" u="none" strike="noStrike" cap="none" normalizeH="0" baseline="0" dirty="0" smtClean="0">
              <a:ln>
                <a:noFill/>
              </a:ln>
              <a:solidFill>
                <a:schemeClr val="accent1">
                  <a:lumMod val="50000"/>
                </a:schemeClr>
              </a:solidFill>
              <a:effectLst/>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it-IT" sz="800" b="1" dirty="0" smtClean="0">
              <a:solidFill>
                <a:schemeClr val="accent1">
                  <a:lumMod val="50000"/>
                </a:schemeClr>
              </a:solidFill>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it-IT" sz="800" b="1" i="0" u="none" strike="noStrike" cap="none" normalizeH="0" baseline="0" dirty="0" smtClean="0">
              <a:ln>
                <a:noFill/>
              </a:ln>
              <a:solidFill>
                <a:schemeClr val="accent1">
                  <a:lumMod val="50000"/>
                </a:schemeClr>
              </a:solidFill>
              <a:effectLst/>
              <a:cs typeface="Arial" pitchFamily="34" charset="0"/>
            </a:endParaRPr>
          </a:p>
        </p:txBody>
      </p:sp>
      <p:sp>
        <p:nvSpPr>
          <p:cNvPr id="36" name="Rettangolo 35"/>
          <p:cNvSpPr/>
          <p:nvPr/>
        </p:nvSpPr>
        <p:spPr>
          <a:xfrm>
            <a:off x="188640" y="6012160"/>
            <a:ext cx="3384376" cy="1200329"/>
          </a:xfrm>
          <a:prstGeom prst="rect">
            <a:avLst/>
          </a:prstGeom>
        </p:spPr>
        <p:txBody>
          <a:bodyPr wrap="square">
            <a:spAutoFit/>
          </a:bodyPr>
          <a:lstStyle/>
          <a:p>
            <a:pPr marL="92075" algn="just"/>
            <a:r>
              <a:rPr lang="it-IT" sz="800" b="1" dirty="0" smtClean="0">
                <a:solidFill>
                  <a:schemeClr val="accent1">
                    <a:lumMod val="50000"/>
                  </a:schemeClr>
                </a:solidFill>
              </a:rPr>
              <a:t>Le </a:t>
            </a:r>
            <a:r>
              <a:rPr lang="it-IT" sz="800" b="1" dirty="0" smtClean="0">
                <a:solidFill>
                  <a:schemeClr val="accent1">
                    <a:lumMod val="50000"/>
                  </a:schemeClr>
                </a:solidFill>
              </a:rPr>
              <a:t>patologie che abbiamo trattato più di frequente  sono l’edema polmonare acuto (con la corretta applicazione della </a:t>
            </a:r>
            <a:r>
              <a:rPr lang="it-IT" sz="800" b="1" dirty="0" smtClean="0">
                <a:solidFill>
                  <a:schemeClr val="accent1">
                    <a:lumMod val="50000"/>
                  </a:schemeClr>
                </a:solidFill>
              </a:rPr>
              <a:t> CPAP),  </a:t>
            </a:r>
            <a:r>
              <a:rPr lang="it-IT" sz="800" b="1" dirty="0" smtClean="0">
                <a:solidFill>
                  <a:schemeClr val="accent1">
                    <a:lumMod val="50000"/>
                  </a:schemeClr>
                </a:solidFill>
              </a:rPr>
              <a:t>le sindromi coronariche acute,  l’arresto cardiaco con </a:t>
            </a:r>
            <a:r>
              <a:rPr lang="it-IT" sz="800" b="1" dirty="0" smtClean="0">
                <a:solidFill>
                  <a:schemeClr val="accent1">
                    <a:lumMod val="50000"/>
                  </a:schemeClr>
                </a:solidFill>
              </a:rPr>
              <a:t>i </a:t>
            </a:r>
            <a:r>
              <a:rPr lang="it-IT" sz="800" b="1" dirty="0" smtClean="0">
                <a:solidFill>
                  <a:schemeClr val="accent1">
                    <a:lumMod val="50000"/>
                  </a:schemeClr>
                </a:solidFill>
              </a:rPr>
              <a:t>protocolli di Rianimazione </a:t>
            </a:r>
            <a:r>
              <a:rPr lang="it-IT" sz="800" b="1" dirty="0" smtClean="0">
                <a:solidFill>
                  <a:schemeClr val="accent1">
                    <a:lumMod val="50000"/>
                  </a:schemeClr>
                </a:solidFill>
              </a:rPr>
              <a:t>Cardiopolmonare Avanzata,  </a:t>
            </a:r>
            <a:r>
              <a:rPr lang="it-IT" sz="800" b="1" dirty="0" smtClean="0">
                <a:solidFill>
                  <a:schemeClr val="accent1">
                    <a:lumMod val="50000"/>
                  </a:schemeClr>
                </a:solidFill>
              </a:rPr>
              <a:t>le crisi ipertensive, gli squilibri </a:t>
            </a:r>
            <a:r>
              <a:rPr lang="it-IT" sz="800" b="1" dirty="0" err="1" smtClean="0">
                <a:solidFill>
                  <a:schemeClr val="accent1">
                    <a:lumMod val="50000"/>
                  </a:schemeClr>
                </a:solidFill>
              </a:rPr>
              <a:t>glico-metabolici</a:t>
            </a:r>
            <a:r>
              <a:rPr lang="it-IT" sz="800" b="1" dirty="0" smtClean="0">
                <a:solidFill>
                  <a:schemeClr val="accent1">
                    <a:lumMod val="50000"/>
                  </a:schemeClr>
                </a:solidFill>
              </a:rPr>
              <a:t>  ed elettrolitici, </a:t>
            </a:r>
            <a:r>
              <a:rPr lang="it-IT" sz="800" b="1" dirty="0" smtClean="0">
                <a:solidFill>
                  <a:schemeClr val="accent1">
                    <a:lumMod val="50000"/>
                  </a:schemeClr>
                </a:solidFill>
              </a:rPr>
              <a:t>lo shock anafilattico, le intossicazioni (alimentari e da farmaci), le insufficienze </a:t>
            </a:r>
            <a:r>
              <a:rPr lang="it-IT" sz="800" b="1" dirty="0" smtClean="0">
                <a:solidFill>
                  <a:schemeClr val="accent1">
                    <a:lumMod val="50000"/>
                  </a:schemeClr>
                </a:solidFill>
              </a:rPr>
              <a:t>respiratorie ed il trattamento con NIV. </a:t>
            </a:r>
            <a:r>
              <a:rPr lang="it-IT" sz="800" b="1" dirty="0" smtClean="0">
                <a:solidFill>
                  <a:schemeClr val="accent1">
                    <a:lumMod val="50000"/>
                  </a:schemeClr>
                </a:solidFill>
              </a:rPr>
              <a:t>Siamo stati, inoltre, coinvolti nella gestione delle più importanti aritmie quali fibrillazione e </a:t>
            </a:r>
            <a:r>
              <a:rPr lang="it-IT" sz="800" b="1" dirty="0" err="1" smtClean="0">
                <a:solidFill>
                  <a:schemeClr val="accent1">
                    <a:lumMod val="50000"/>
                  </a:schemeClr>
                </a:solidFill>
              </a:rPr>
              <a:t>flutter</a:t>
            </a:r>
            <a:r>
              <a:rPr lang="it-IT" sz="800" b="1" dirty="0" smtClean="0">
                <a:solidFill>
                  <a:schemeClr val="accent1">
                    <a:lumMod val="50000"/>
                  </a:schemeClr>
                </a:solidFill>
              </a:rPr>
              <a:t> atriale, TPSV, TV, </a:t>
            </a:r>
            <a:r>
              <a:rPr lang="it-IT" sz="800" b="1" dirty="0" err="1" smtClean="0">
                <a:solidFill>
                  <a:schemeClr val="accent1">
                    <a:lumMod val="50000"/>
                  </a:schemeClr>
                </a:solidFill>
              </a:rPr>
              <a:t>bradiaritmie</a:t>
            </a:r>
            <a:r>
              <a:rPr lang="it-IT" sz="800" b="1" dirty="0" smtClean="0">
                <a:solidFill>
                  <a:schemeClr val="accent1">
                    <a:lumMod val="50000"/>
                  </a:schemeClr>
                </a:solidFill>
              </a:rPr>
              <a:t>, nonché nel management dei pazienti con cefalea, vertigini ed ictus.</a:t>
            </a:r>
            <a:endParaRPr lang="it-IT" sz="800" b="1" dirty="0">
              <a:solidFill>
                <a:schemeClr val="accent1">
                  <a:lumMod val="50000"/>
                </a:schemeClr>
              </a:solidFill>
            </a:endParaRPr>
          </a:p>
        </p:txBody>
      </p:sp>
      <p:sp>
        <p:nvSpPr>
          <p:cNvPr id="40" name="Rettangolo 39"/>
          <p:cNvSpPr/>
          <p:nvPr/>
        </p:nvSpPr>
        <p:spPr>
          <a:xfrm>
            <a:off x="188640" y="7236296"/>
            <a:ext cx="3384376" cy="1323439"/>
          </a:xfrm>
          <a:prstGeom prst="rect">
            <a:avLst/>
          </a:prstGeom>
        </p:spPr>
        <p:txBody>
          <a:bodyPr wrap="square">
            <a:spAutoFit/>
          </a:bodyPr>
          <a:lstStyle/>
          <a:p>
            <a:pPr marL="92075" algn="just"/>
            <a:r>
              <a:rPr lang="it-IT" sz="800" b="1" dirty="0" smtClean="0">
                <a:solidFill>
                  <a:schemeClr val="accent1">
                    <a:lumMod val="50000"/>
                  </a:schemeClr>
                </a:solidFill>
              </a:rPr>
              <a:t>Conclusioni</a:t>
            </a:r>
          </a:p>
          <a:p>
            <a:pPr marL="92075" algn="just"/>
            <a:r>
              <a:rPr lang="it-IT" sz="800" b="1" dirty="0" smtClean="0">
                <a:solidFill>
                  <a:schemeClr val="accent1">
                    <a:lumMod val="50000"/>
                  </a:schemeClr>
                </a:solidFill>
              </a:rPr>
              <a:t>Alla </a:t>
            </a:r>
            <a:r>
              <a:rPr lang="it-IT" sz="800" b="1" dirty="0" smtClean="0">
                <a:solidFill>
                  <a:schemeClr val="accent1">
                    <a:lumMod val="50000"/>
                  </a:schemeClr>
                </a:solidFill>
              </a:rPr>
              <a:t>fine di questa esperienza  possiamo dire    che sono migliorate  le nostre competenze nell’esecuzione delle principali manovre </a:t>
            </a:r>
            <a:r>
              <a:rPr lang="it-IT" sz="800" b="1" dirty="0" err="1" smtClean="0">
                <a:solidFill>
                  <a:schemeClr val="accent1">
                    <a:lumMod val="50000"/>
                  </a:schemeClr>
                </a:solidFill>
              </a:rPr>
              <a:t>semeiologiche</a:t>
            </a:r>
            <a:r>
              <a:rPr lang="it-IT" sz="800" b="1" dirty="0" smtClean="0">
                <a:solidFill>
                  <a:schemeClr val="accent1">
                    <a:lumMod val="50000"/>
                  </a:schemeClr>
                </a:solidFill>
              </a:rPr>
              <a:t>, </a:t>
            </a:r>
            <a:r>
              <a:rPr lang="it-IT" sz="800" b="1" dirty="0" smtClean="0">
                <a:solidFill>
                  <a:schemeClr val="accent1">
                    <a:lumMod val="50000"/>
                  </a:schemeClr>
                </a:solidFill>
              </a:rPr>
              <a:t>nell’interpretazione dell’EGA, dell’ECG e dei principali esami di laboratorio e strumentali. E del loro rapporto costo beneficio. </a:t>
            </a:r>
            <a:endParaRPr lang="it-IT" sz="800" b="1" dirty="0" smtClean="0">
              <a:solidFill>
                <a:schemeClr val="accent1">
                  <a:lumMod val="50000"/>
                </a:schemeClr>
              </a:solidFill>
            </a:endParaRPr>
          </a:p>
          <a:p>
            <a:pPr marL="92075" algn="just"/>
            <a:endParaRPr lang="it-IT" sz="800" b="1" dirty="0" smtClean="0">
              <a:solidFill>
                <a:schemeClr val="accent1">
                  <a:lumMod val="50000"/>
                </a:schemeClr>
              </a:solidFill>
            </a:endParaRPr>
          </a:p>
          <a:p>
            <a:pPr marL="92075" algn="just"/>
            <a:endParaRPr lang="it-IT" sz="800" b="1" dirty="0" smtClean="0">
              <a:solidFill>
                <a:schemeClr val="accent1">
                  <a:lumMod val="50000"/>
                </a:schemeClr>
              </a:solidFill>
            </a:endParaRPr>
          </a:p>
          <a:p>
            <a:pPr marL="92075" algn="just"/>
            <a:endParaRPr lang="it-IT" sz="800" b="1" dirty="0" smtClean="0">
              <a:solidFill>
                <a:schemeClr val="accent1">
                  <a:lumMod val="50000"/>
                </a:schemeClr>
              </a:solidFill>
            </a:endParaRPr>
          </a:p>
          <a:p>
            <a:pPr marL="92075" algn="just"/>
            <a:endParaRPr lang="it-IT" sz="800" b="1" dirty="0" smtClean="0">
              <a:solidFill>
                <a:schemeClr val="accent1">
                  <a:lumMod val="50000"/>
                </a:schemeClr>
              </a:solidFill>
            </a:endParaRPr>
          </a:p>
          <a:p>
            <a:pPr algn="just"/>
            <a:endParaRPr lang="it-IT" sz="800" b="1" dirty="0">
              <a:solidFill>
                <a:schemeClr val="accent1">
                  <a:lumMod val="50000"/>
                </a:schemeClr>
              </a:solidFill>
            </a:endParaRPr>
          </a:p>
        </p:txBody>
      </p:sp>
      <p:sp>
        <p:nvSpPr>
          <p:cNvPr id="2083" name="Rectangle 35"/>
          <p:cNvSpPr>
            <a:spLocks noChangeArrowheads="1"/>
          </p:cNvSpPr>
          <p:nvPr/>
        </p:nvSpPr>
        <p:spPr bwMode="auto">
          <a:xfrm>
            <a:off x="188640" y="7884368"/>
            <a:ext cx="3456384"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2075" marR="0" lvl="0" algn="just" defTabSz="914400" rtl="0" eaLnBrk="1" fontAlgn="base" latinLnBrk="0" hangingPunct="1">
              <a:lnSpc>
                <a:spcPct val="100000"/>
              </a:lnSpc>
              <a:spcBef>
                <a:spcPct val="0"/>
              </a:spcBef>
              <a:spcAft>
                <a:spcPct val="0"/>
              </a:spcAft>
              <a:buClrTx/>
              <a:buSzTx/>
              <a:buFontTx/>
              <a:buNone/>
              <a:tabLst/>
            </a:pPr>
            <a:r>
              <a:rPr kumimoji="0" lang="it-IT" sz="800" b="1" i="0" u="none" strike="noStrike" cap="none" normalizeH="0" baseline="0" dirty="0" smtClean="0">
                <a:ln>
                  <a:noFill/>
                </a:ln>
                <a:solidFill>
                  <a:schemeClr val="accent1">
                    <a:lumMod val="50000"/>
                  </a:schemeClr>
                </a:solidFill>
                <a:effectLst/>
                <a:ea typeface="Calibri" pitchFamily="34" charset="0"/>
                <a:cs typeface="Times New Roman" pitchFamily="18" charset="0"/>
              </a:rPr>
              <a:t>L’approccio al paziente è stato più pragmatico e rapido, differente da quello dei reparti di degenza, utile anche nell’esercizio della Medicina Generale quando è necessario comprendere velocemente i quadri clinici e fornire risposte pratiche e tempestive.</a:t>
            </a:r>
            <a:endParaRPr kumimoji="0" lang="it-IT" sz="800" b="1" i="0" u="none" strike="noStrike" cap="none" normalizeH="0" baseline="0" dirty="0" smtClean="0">
              <a:ln>
                <a:noFill/>
              </a:ln>
              <a:solidFill>
                <a:schemeClr val="accent1">
                  <a:lumMod val="50000"/>
                </a:schemeClr>
              </a:solidFill>
              <a:effectLst/>
              <a:cs typeface="Arial" pitchFamily="34" charset="0"/>
            </a:endParaRPr>
          </a:p>
          <a:p>
            <a:pPr marL="92075" marR="0" lvl="0" algn="just" defTabSz="914400" rtl="0" eaLnBrk="0" fontAlgn="base" latinLnBrk="0" hangingPunct="0">
              <a:lnSpc>
                <a:spcPct val="100000"/>
              </a:lnSpc>
              <a:spcBef>
                <a:spcPct val="0"/>
              </a:spcBef>
              <a:spcAft>
                <a:spcPct val="0"/>
              </a:spcAft>
              <a:buClrTx/>
              <a:buSzTx/>
              <a:buFontTx/>
              <a:buNone/>
              <a:tabLst/>
            </a:pPr>
            <a:r>
              <a:rPr kumimoji="0" lang="it-IT" sz="800" b="1" i="0" u="none" strike="noStrike" cap="none" normalizeH="0" baseline="0" dirty="0" smtClean="0">
                <a:ln>
                  <a:noFill/>
                </a:ln>
                <a:solidFill>
                  <a:schemeClr val="accent1">
                    <a:lumMod val="50000"/>
                  </a:schemeClr>
                </a:solidFill>
                <a:effectLst/>
                <a:ea typeface="Calibri" pitchFamily="34" charset="0"/>
                <a:cs typeface="Times New Roman" pitchFamily="18" charset="0"/>
              </a:rPr>
              <a:t>Abbiamo avuto anche modo di riflettere sull’uso razionale delle risorse diagnostiche in base al loro rapporto costo-beneficio, sulla corretta attivazione delle consulenze specialistiche e sull’appropriatezza delle terapie.</a:t>
            </a:r>
            <a:endParaRPr kumimoji="0" lang="it-IT" sz="800" b="1" i="0" u="none" strike="noStrike" cap="none" normalizeH="0" baseline="0" dirty="0" smtClean="0">
              <a:ln>
                <a:noFill/>
              </a:ln>
              <a:solidFill>
                <a:schemeClr val="accent1">
                  <a:lumMod val="50000"/>
                </a:schemeClr>
              </a:solidFill>
              <a:effectLst/>
              <a:cs typeface="Arial" pitchFamily="34" charset="0"/>
            </a:endParaRPr>
          </a:p>
        </p:txBody>
      </p:sp>
      <p:pic>
        <p:nvPicPr>
          <p:cNvPr id="42" name="Immagine 41"/>
          <p:cNvPicPr/>
          <p:nvPr/>
        </p:nvPicPr>
        <p:blipFill>
          <a:blip r:embed="rId7" cstate="print">
            <a:extLst>
              <a:ext uri="{28A0092B-C50C-407E-A947-70E740481C1C}">
                <a14:useLocalDpi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t="3448" b="6897"/>
          <a:stretch>
            <a:fillRect/>
          </a:stretch>
        </p:blipFill>
        <p:spPr bwMode="auto">
          <a:xfrm>
            <a:off x="5301208" y="1979712"/>
            <a:ext cx="1440160" cy="1872208"/>
          </a:xfrm>
          <a:prstGeom prst="rect">
            <a:avLst/>
          </a:prstGeom>
          <a:noFill/>
          <a:ln>
            <a:noFill/>
          </a:ln>
        </p:spPr>
      </p:pic>
      <p:sp>
        <p:nvSpPr>
          <p:cNvPr id="2085" name="AutoShape 37" descr="https://mail.aslsalerno.it/service/home/~/?auth=co&amp;loc=it&amp;id=92520&amp;part=2"/>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pic>
        <p:nvPicPr>
          <p:cNvPr id="45" name="Picture 3" descr="C:\Users\hnoc.obi\Desktop\ECG IPER.jpg"/>
          <p:cNvPicPr>
            <a:picLocks noChangeAspect="1" noChangeArrowheads="1"/>
          </p:cNvPicPr>
          <p:nvPr/>
        </p:nvPicPr>
        <p:blipFill>
          <a:blip r:embed="rId8" cstate="print"/>
          <a:srcRect t="21151" b="37419"/>
          <a:stretch>
            <a:fillRect/>
          </a:stretch>
        </p:blipFill>
        <p:spPr bwMode="auto">
          <a:xfrm>
            <a:off x="3861048" y="3923928"/>
            <a:ext cx="2736304" cy="850230"/>
          </a:xfrm>
          <a:prstGeom prst="rect">
            <a:avLst/>
          </a:prstGeom>
          <a:noFill/>
        </p:spPr>
      </p:pic>
      <p:pic>
        <p:nvPicPr>
          <p:cNvPr id="46" name="Picture 4" descr="C:\Users\hnoc.obi\Desktop\EGA.jpg"/>
          <p:cNvPicPr>
            <a:picLocks noChangeAspect="1" noChangeArrowheads="1"/>
          </p:cNvPicPr>
          <p:nvPr/>
        </p:nvPicPr>
        <p:blipFill>
          <a:blip r:embed="rId9" cstate="print"/>
          <a:srcRect l="4850" t="3637"/>
          <a:stretch>
            <a:fillRect/>
          </a:stretch>
        </p:blipFill>
        <p:spPr bwMode="auto">
          <a:xfrm>
            <a:off x="3789040" y="1979712"/>
            <a:ext cx="1412776" cy="1907704"/>
          </a:xfrm>
          <a:prstGeom prst="rect">
            <a:avLst/>
          </a:prstGeom>
          <a:noFill/>
        </p:spPr>
      </p:pic>
      <p:pic>
        <p:nvPicPr>
          <p:cNvPr id="47" name="Immagine 46"/>
          <p:cNvPicPr/>
          <p:nvPr/>
        </p:nvPicPr>
        <p:blipFill rotWithShape="1">
          <a:blip r:embed="rId10"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xmlns:pic="http://schemas.openxmlformats.org/drawingml/2006/picture" xmlns:lc="http://schemas.openxmlformats.org/drawingml/2006/lockedCanvas" val="0"/>
              </a:ext>
            </a:extLst>
          </a:blip>
          <a:srcRect l="-700" r="1048" b="32884"/>
          <a:stretch/>
        </p:blipFill>
        <p:spPr bwMode="auto">
          <a:xfrm>
            <a:off x="3861048" y="4788024"/>
            <a:ext cx="2736304" cy="1368152"/>
          </a:xfrm>
          <a:prstGeom prst="rect">
            <a:avLst/>
          </a:prstGeom>
          <a:ln>
            <a:noFill/>
          </a:ln>
          <a:extLst>
            <a:ext uri="{53640926-AAD7-44D8-BBD7-CCE9431645EC}">
              <a14:shadowObscured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xmlns:pic="http://schemas.openxmlformats.org/drawingml/2006/picture" xmlns:lc="http://schemas.openxmlformats.org/drawingml/2006/lockedCanvas"/>
            </a:ext>
          </a:extLst>
        </p:spPr>
      </p:pic>
      <p:sp>
        <p:nvSpPr>
          <p:cNvPr id="2087" name="AutoShape 39" descr="https://mail.aslsalerno.it/service/home/~/?auth=co&amp;loc=it&amp;id=92521&amp;part=2"/>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pic>
        <p:nvPicPr>
          <p:cNvPr id="2088" name="Picture 40" descr="C:\Users\hnoc.obi\Desktop\79962e01-24ba-4882-8d46-57eb72a25b3a.JPG"/>
          <p:cNvPicPr>
            <a:picLocks noChangeAspect="1" noChangeArrowheads="1"/>
          </p:cNvPicPr>
          <p:nvPr/>
        </p:nvPicPr>
        <p:blipFill>
          <a:blip r:embed="rId11" cstate="print"/>
          <a:srcRect/>
          <a:stretch>
            <a:fillRect/>
          </a:stretch>
        </p:blipFill>
        <p:spPr bwMode="auto">
          <a:xfrm>
            <a:off x="4005064" y="6228184"/>
            <a:ext cx="2376264" cy="1656184"/>
          </a:xfrm>
          <a:prstGeom prst="rect">
            <a:avLst/>
          </a:prstGeom>
          <a:noFill/>
        </p:spPr>
      </p:pic>
      <p:sp>
        <p:nvSpPr>
          <p:cNvPr id="50" name="Rettangolo 49"/>
          <p:cNvSpPr/>
          <p:nvPr/>
        </p:nvSpPr>
        <p:spPr>
          <a:xfrm>
            <a:off x="3689648" y="8028384"/>
            <a:ext cx="3168352" cy="954107"/>
          </a:xfrm>
          <a:prstGeom prst="rect">
            <a:avLst/>
          </a:prstGeom>
        </p:spPr>
        <p:txBody>
          <a:bodyPr wrap="square">
            <a:spAutoFit/>
          </a:bodyPr>
          <a:lstStyle/>
          <a:p>
            <a:pPr algn="just"/>
            <a:r>
              <a:rPr lang="it-IT" sz="800" b="1" dirty="0" smtClean="0">
                <a:solidFill>
                  <a:schemeClr val="accent1">
                    <a:lumMod val="50000"/>
                  </a:schemeClr>
                </a:solidFill>
              </a:rPr>
              <a:t>Nonostante il lavoro del medico dell’UOC di medicina e chirurgia d’accettazione e d’urgenza possa sembrare apparentemente distante da quello del MMG, possiamo dire, al termine della nostra esperienza, che entrambi condividono una visione olistica del paziente, la creazione di percorsi di diagnosi costruiti su sintomi e segni e la gestione delle risorse e dei tempi, seppur più brevi ed incalzanti per il medico del PS. </a:t>
            </a:r>
            <a:endParaRPr lang="it-IT" sz="800" b="1" dirty="0">
              <a:solidFill>
                <a:schemeClr val="accent1">
                  <a:lumMod val="50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471</TotalTime>
  <Words>653</Words>
  <Application>Microsoft Office PowerPoint</Application>
  <PresentationFormat>Presentazione su schermo (4:3)</PresentationFormat>
  <Paragraphs>40</Paragraphs>
  <Slides>1</Slides>
  <Notes>0</Notes>
  <HiddenSlides>0</HiddenSlides>
  <MMClips>0</MMClips>
  <ScaleCrop>false</ScaleCrop>
  <HeadingPairs>
    <vt:vector size="4" baseType="variant">
      <vt:variant>
        <vt:lpstr>Tema</vt:lpstr>
      </vt:variant>
      <vt:variant>
        <vt:i4>1</vt:i4>
      </vt:variant>
      <vt:variant>
        <vt:lpstr>Titoli diapositive</vt:lpstr>
      </vt:variant>
      <vt:variant>
        <vt:i4>1</vt:i4>
      </vt:variant>
    </vt:vector>
  </HeadingPairs>
  <TitlesOfParts>
    <vt:vector size="2" baseType="lpstr">
      <vt:lpstr>Tema di Office</vt:lpstr>
      <vt:lpstr>Diapositiva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pc</dc:creator>
  <cp:lastModifiedBy>hnoc.obi</cp:lastModifiedBy>
  <cp:revision>63</cp:revision>
  <dcterms:created xsi:type="dcterms:W3CDTF">2018-10-14T21:12:47Z</dcterms:created>
  <dcterms:modified xsi:type="dcterms:W3CDTF">2018-10-22T18:26:38Z</dcterms:modified>
</cp:coreProperties>
</file>