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1988" cy="120507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76" autoAdjust="0"/>
  </p:normalViewPr>
  <p:slideViewPr>
    <p:cSldViewPr>
      <p:cViewPr>
        <p:scale>
          <a:sx n="152" d="100"/>
          <a:sy n="152" d="100"/>
        </p:scale>
        <p:origin x="19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>
        <c:manualLayout>
          <c:layoutTarget val="inner"/>
          <c:xMode val="edge"/>
          <c:yMode val="edge"/>
          <c:x val="8.9750970430895055E-2"/>
          <c:y val="0.12389199336102001"/>
          <c:w val="0.466087101433174"/>
          <c:h val="0.5178216977328410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57% Medicina Interna</c:v>
                </c:pt>
              </c:strCache>
            </c:strRef>
          </c:tx>
          <c:cat>
            <c:strRef>
              <c:f>Foglio1!$A$2:$A$5</c:f>
              <c:strCache>
                <c:ptCount val="1"/>
                <c:pt idx="0">
                  <c:v>Reparti di Ricovero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5.7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43% Cardiologia</c:v>
                </c:pt>
              </c:strCache>
            </c:strRef>
          </c:tx>
          <c:cat>
            <c:strRef>
              <c:f>Foglio1!$A$2:$A$5</c:f>
              <c:strCache>
                <c:ptCount val="1"/>
                <c:pt idx="0">
                  <c:v>Reparti di Ricovero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4.2300000000000004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cat>
            <c:strRef>
              <c:f>Foglio1!$A$2:$A$5</c:f>
              <c:strCache>
                <c:ptCount val="1"/>
                <c:pt idx="0">
                  <c:v>Reparti di Ricovero</c:v>
                </c:pt>
              </c:strCache>
            </c:strRef>
          </c:cat>
          <c:val>
            <c:numRef>
              <c:f>Foglio1!$D$2:$D$5</c:f>
            </c:numRef>
          </c:val>
        </c:ser>
        <c:axId val="105401728"/>
        <c:axId val="105403520"/>
      </c:barChart>
      <c:catAx>
        <c:axId val="105401728"/>
        <c:scaling>
          <c:orientation val="minMax"/>
        </c:scaling>
        <c:axPos val="b"/>
        <c:tickLblPos val="nextTo"/>
        <c:txPr>
          <a:bodyPr/>
          <a:lstStyle/>
          <a:p>
            <a:pPr>
              <a:defRPr sz="500" b="1">
                <a:solidFill>
                  <a:schemeClr val="accent1">
                    <a:lumMod val="50000"/>
                  </a:schemeClr>
                </a:solidFill>
              </a:defRPr>
            </a:pPr>
            <a:endParaRPr lang="it-IT"/>
          </a:p>
        </c:txPr>
        <c:crossAx val="105403520"/>
        <c:crosses val="autoZero"/>
        <c:auto val="1"/>
        <c:lblAlgn val="ctr"/>
        <c:lblOffset val="100"/>
      </c:catAx>
      <c:valAx>
        <c:axId val="10540352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5401728"/>
        <c:crosses val="autoZero"/>
        <c:crossBetween val="between"/>
      </c:valAx>
      <c:spPr>
        <a:noFill/>
        <a:ln w="25400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0569953506849505"/>
          <c:y val="0.25269980358475935"/>
          <c:w val="0.39430046493150656"/>
          <c:h val="0.49460039283048141"/>
        </c:manualLayout>
      </c:layout>
      <c:txPr>
        <a:bodyPr/>
        <a:lstStyle/>
        <a:p>
          <a:pPr>
            <a:defRPr sz="700" b="1">
              <a:solidFill>
                <a:schemeClr val="accent1">
                  <a:lumMod val="50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.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165 dimessi (88%)</c:v>
                </c:pt>
                <c:pt idx="1">
                  <c:v>23 ricoverati (12%)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16.5</c:v>
                </c:pt>
                <c:pt idx="1">
                  <c:v>2.2999999999999998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800" b="1">
              <a:solidFill>
                <a:schemeClr val="accent1">
                  <a:lumMod val="50000"/>
                </a:schemeClr>
              </a:solidFill>
            </a:defRPr>
          </a:pPr>
          <a:endParaRPr lang="it-IT"/>
        </a:p>
      </c:txPr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AAA8-C2C7-904E-8205-11871122EC0E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CECE-DF80-8948-95AE-440C30340B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76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118E-9DB1-684F-B7FC-608DF67A6292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5B53-048F-1743-ADA6-D021E82D65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76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04E1-455F-A54A-9BC1-7F682C21543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7639D-66FF-CE46-94F5-FC90D663DD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737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2138-237A-A443-BF8D-C0403B6C20C5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86C5-C36C-9243-BCA7-0633077351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152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075C-AD1B-1541-9BAC-9133CC8F19BE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B743-DB4E-7D49-9208-C3B94971D1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331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B466-E02E-2840-83B1-50A85F7E4AA7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9C50-85F6-3249-95D3-C5F7BCA3A8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917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76756-7F2A-8B42-9BD2-4D1EB3A0977F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27CB-0520-1340-B9DC-3BD481808F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492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CF10-3BCD-C349-AF1E-D71EF76B15AC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212A-E818-724C-8DEF-BDDC10FF8E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84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A939-5ED0-4041-B7EF-515E9F2BE450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CDDB2-4DCB-BE4C-B82B-3C570B6543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15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731E-73C6-F84C-95E9-1B1157F0990E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C8222-1603-9E4C-8235-2D754B8E74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71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9DCB-65BE-9747-A1CB-EB51FF7E0FA2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7B78-CC60-0D4F-984F-A340C3ACB1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432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F2B7E03-3C15-4E42-AAA2-66CBBCD7AC3C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1D5EDAE-EEF8-F842-9E23-705A2D884A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aslsalerno.it/web/guest/homepag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simeu.it/w/" TargetMode="External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sellaDiTesto 10"/>
          <p:cNvSpPr txBox="1">
            <a:spLocks noChangeArrowheads="1"/>
          </p:cNvSpPr>
          <p:nvPr/>
        </p:nvSpPr>
        <p:spPr bwMode="auto">
          <a:xfrm>
            <a:off x="404664" y="971601"/>
            <a:ext cx="619283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it-IT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/>
            <a:r>
              <a:rPr lang="it-IT" sz="105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XV </a:t>
            </a:r>
            <a:r>
              <a:rPr lang="it-IT" sz="105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CONGRESSO REGIONALE SIMEU CAMPANIA, 24-25 OTTOBRE 2018, CASTELLAMMARE DI STABIA (NA</a:t>
            </a:r>
            <a:r>
              <a:rPr lang="it-IT" sz="105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</a:p>
          <a:p>
            <a:pPr algn="ctr" eaLnBrk="1" hangingPunct="1"/>
            <a:endParaRPr lang="it-IT" sz="105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eaLnBrk="1" hangingPunct="1"/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LA </a:t>
            </a:r>
            <a:r>
              <a:rPr lang="it-IT" sz="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FIBRILLAZIONE ATRIALE  NELLA UOC DI  MEDICINA E CHIRURGIA D'ACCETTAZIONE E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D'URGENZA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</a:t>
            </a:r>
            <a:r>
              <a:rPr lang="it-IT" sz="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 AREA PS/OBI) DEL DEA I LIVELLO 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NOCERA-PAGANI-SCAFATI DELL'ASL/SALERNO</a:t>
            </a:r>
          </a:p>
          <a:p>
            <a:pPr algn="ctr" eaLnBrk="1" hangingPunct="1"/>
            <a:r>
              <a:rPr lang="it-IT" sz="900" b="1" i="1" u="sng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Strazzullo</a:t>
            </a:r>
            <a:r>
              <a:rPr lang="it-IT" sz="900" b="1" i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A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Bevilacqua A, Ferro G, La Mura F,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Lambiase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A, Schiavone M,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Nocera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R, Di Leo V,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Viati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L,</a:t>
            </a:r>
          </a:p>
          <a:p>
            <a:pPr algn="ctr" eaLnBrk="1" hangingPunct="1"/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Manzo M,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Galdieri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N, Pelo R,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Contaldi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P,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Parrella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P,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Giovannone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R, </a:t>
            </a:r>
            <a:r>
              <a:rPr lang="it-IT" sz="9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Serretiello</a:t>
            </a:r>
            <a:r>
              <a:rPr lang="it-IT" sz="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C, Esposito G</a:t>
            </a:r>
            <a:endParaRPr lang="it-IT" sz="9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 eaLnBrk="1" hangingPunct="1"/>
            <a:r>
              <a:rPr lang="it-IT" sz="1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13314" name="Rettangolo 9"/>
          <p:cNvSpPr>
            <a:spLocks noChangeArrowheads="1"/>
          </p:cNvSpPr>
          <p:nvPr/>
        </p:nvSpPr>
        <p:spPr bwMode="auto">
          <a:xfrm>
            <a:off x="3573463" y="7812088"/>
            <a:ext cx="3429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it-IT" sz="700" b="1">
              <a:cs typeface="Arial" charset="0"/>
            </a:endParaRPr>
          </a:p>
        </p:txBody>
      </p:sp>
      <p:pic>
        <p:nvPicPr>
          <p:cNvPr id="13315" name="Immagine 11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80" y="395536"/>
            <a:ext cx="1860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Immagine 12" descr="SIME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67544"/>
            <a:ext cx="15478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magine 13" descr="C:\Users\pc\Desktop\DESKTOP WORKSTATION\Fimeuc logo\LOGO FIMEUC-con scritta 29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2343" y="323528"/>
            <a:ext cx="65835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2"/>
          <p:cNvSpPr>
            <a:spLocks noChangeArrowheads="1"/>
          </p:cNvSpPr>
          <p:nvPr/>
        </p:nvSpPr>
        <p:spPr bwMode="auto">
          <a:xfrm flipH="1">
            <a:off x="5084763" y="1763713"/>
            <a:ext cx="7858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it-IT" sz="600" b="1">
                <a:solidFill>
                  <a:schemeClr val="bg1"/>
                </a:solidFill>
                <a:latin typeface="Calibri" charset="0"/>
              </a:rPr>
              <a:t>Linea Pleurica</a:t>
            </a:r>
            <a:r>
              <a:rPr lang="it-IT" sz="600" b="1">
                <a:latin typeface="Calibri" charset="0"/>
              </a:rPr>
              <a:t> </a:t>
            </a:r>
            <a:endParaRPr lang="it-IT" sz="600"/>
          </a:p>
        </p:txBody>
      </p:sp>
      <p:sp>
        <p:nvSpPr>
          <p:cNvPr id="13319" name="Rettangolo 1"/>
          <p:cNvSpPr>
            <a:spLocks noChangeArrowheads="1"/>
          </p:cNvSpPr>
          <p:nvPr/>
        </p:nvSpPr>
        <p:spPr bwMode="auto">
          <a:xfrm>
            <a:off x="116632" y="1907704"/>
            <a:ext cx="3167906" cy="376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fibrillazione atriale  è l’aritmia più comune incontrata nella pratica clinica.  </a:t>
            </a:r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Nel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2010  il numero di persone affette nel mondo era di   20.9 milioni di uomini e 12.6 milioni di donne con un alto tasso di  incidenza e prevalenza nei paesi più sviluppati.  Per il 2030  sono attesi in Europa  14-17 milioni di pazienti con fibrillazione atriale,  con  120.00-215.000 nuovi casi per anno.  Secondo lo studio FIRE 2004 </a:t>
            </a:r>
            <a:r>
              <a:rPr lang="it-IT" sz="800" b="1" i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sz="800" b="1" i="1" dirty="0" err="1">
                <a:solidFill>
                  <a:schemeClr val="accent1">
                    <a:lumMod val="50000"/>
                  </a:schemeClr>
                </a:solidFill>
              </a:rPr>
              <a:t>Atrial</a:t>
            </a:r>
            <a:r>
              <a:rPr lang="it-IT" sz="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800" b="1" i="1" dirty="0" err="1">
                <a:solidFill>
                  <a:schemeClr val="accent1">
                    <a:lumMod val="50000"/>
                  </a:schemeClr>
                </a:solidFill>
              </a:rPr>
              <a:t>Fibrillation</a:t>
            </a:r>
            <a:r>
              <a:rPr lang="it-IT" sz="800" b="1" i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it-IT" sz="800" b="1" i="1" dirty="0" err="1">
                <a:solidFill>
                  <a:schemeClr val="accent1">
                    <a:lumMod val="50000"/>
                  </a:schemeClr>
                </a:solidFill>
              </a:rPr>
              <a:t>flutter</a:t>
            </a:r>
            <a:r>
              <a:rPr lang="it-IT" sz="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800" b="1" i="1" dirty="0" err="1">
                <a:solidFill>
                  <a:schemeClr val="accent1">
                    <a:lumMod val="50000"/>
                  </a:schemeClr>
                </a:solidFill>
              </a:rPr>
              <a:t>Italian</a:t>
            </a:r>
            <a:r>
              <a:rPr lang="it-IT" sz="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800" b="1" i="1" dirty="0" err="1">
                <a:solidFill>
                  <a:schemeClr val="accent1">
                    <a:lumMod val="50000"/>
                  </a:schemeClr>
                </a:solidFill>
              </a:rPr>
              <a:t>Registry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) la fibrillazione atriale  rappresenta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l’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1,5% degli accessi totali in </a:t>
            </a:r>
            <a:r>
              <a:rPr lang="it-IT" sz="800" b="1" dirty="0" err="1" smtClean="0">
                <a:solidFill>
                  <a:schemeClr val="accent1">
                    <a:lumMod val="50000"/>
                  </a:schemeClr>
                </a:solidFill>
              </a:rPr>
              <a:t>Emergency-Room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il 61,9% di  questi pazienti  è ricoverato, (2 ospedalizzazioni ogni 1000 abitanti), con una degenza media di 6 giorni. In particolare il 43% viene ricoverato in cardiologia ed il 57% in Medicina interna. </a:t>
            </a:r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b="1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321" name="Segnaposto testo 11"/>
          <p:cNvSpPr>
            <a:spLocks noGrp="1"/>
          </p:cNvSpPr>
          <p:nvPr>
            <p:ph type="body" sz="quarter" idx="3"/>
          </p:nvPr>
        </p:nvSpPr>
        <p:spPr>
          <a:xfrm>
            <a:off x="3501008" y="5220072"/>
            <a:ext cx="3030537" cy="3096344"/>
          </a:xfrm>
        </p:spPr>
        <p:txBody>
          <a:bodyPr/>
          <a:lstStyle/>
          <a:p>
            <a:endParaRPr lang="it-IT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just"/>
            <a:endParaRPr lang="it-IT" sz="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Per la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scelta terapeutica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 controllo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del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ritmo (cardioversione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elettrica e/o cardioversione farmacologica) e controllo della frequenza cardiaca ,  il medico di PS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ha ben valutato le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condizioni emodinamiche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, il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tempo di insorgenza 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 la presenza di eventuali patologie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sottostanti.</a:t>
            </a:r>
          </a:p>
          <a:p>
            <a:pPr algn="just"/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Nella nostra esperienza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il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trattamento della fibrillazione atriale vede come protagonista  il medico di emergenza  che pratica  in piena autonomia la opzione terapeutica  più appropriata,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l’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osservazione ecocardiografica 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e, in caso di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indicazione alla cardioversione elettrica, la relativa </a:t>
            </a:r>
            <a:r>
              <a:rPr lang="it-IT" sz="800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sedazione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procedurale. Nella nostra UO la procedura viene effettuata mediante premedicazione con Morfina Cloridrato e adoperando </a:t>
            </a:r>
            <a:r>
              <a:rPr lang="it-IT" sz="800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Midazolam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come sedativo, a dosaggi dipendenti dal peso corporeo del paziente e gli </a:t>
            </a:r>
            <a:r>
              <a:rPr lang="it-IT" sz="800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antitodi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per il risveglio.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lla dimissione, invece, 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il paziente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viene di norma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affidato ad un  </a:t>
            </a:r>
            <a:r>
              <a:rPr lang="it-IT" sz="800" i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setting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ambulatoriale </a:t>
            </a:r>
            <a:r>
              <a:rPr lang="it-IT" sz="800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multispecialistico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sia per  eventuali indagini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di secondo livello 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che per la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scelta della terapia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anticoagulante,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 di necessità. Tale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percorso,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che deve ancora essere  codificato in un PDTA aziendale,  al momento si basa su accordi  tra le UUOO.</a:t>
            </a:r>
          </a:p>
          <a:p>
            <a:pPr algn="just"/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 </a:t>
            </a:r>
            <a:endParaRPr lang="it-IT" sz="800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it-IT" sz="800" u="sng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Conclusioni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 La gestione della fibrillazione atriale in PS,  da parte di medici  esperti dell’emergenza riduce il numero di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ricoveri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per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una patologia che mostra una frequenza non trascurabile in quanto a motivo di accesso in PS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 assicura una dimissione protetta . Il ripristino del ritmo </a:t>
            </a:r>
            <a:r>
              <a:rPr lang="it-IT" sz="8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sinusale va 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sempre perseguito in quanto evita il rimodellamento elettrico dell’atrio, responsabile  della attività </a:t>
            </a:r>
            <a:r>
              <a:rPr lang="it-IT" sz="800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fibrillatoria</a:t>
            </a:r>
            <a:r>
              <a:rPr lang="it-IT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recidivante. Il fenomeno è caratterizzato dalla riduzione del periodo refrattario effettivo atriale e dalla incapacità a regolarne le oscillazioni, comincia nelle prime ore dall’insorgenza della aritmia, può essere completo a 48 ore ed impiega sette giorni per scomparire dopo il ripristino del ritmo sinusale </a:t>
            </a:r>
            <a:endParaRPr lang="it-IT" sz="800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just"/>
            <a:endParaRPr lang="it-IT" sz="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just"/>
            <a:endParaRPr lang="it-IT" sz="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it-IT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Bibliografia</a:t>
            </a:r>
            <a:endParaRPr lang="it-IT" sz="7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-Linee 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Guida ESK 2016 per il trattamento della </a:t>
            </a:r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Fibrillazione Atriale</a:t>
            </a:r>
            <a:endParaRPr lang="it-IT" sz="7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700" dirty="0" smtClean="0">
                <a:solidFill>
                  <a:schemeClr val="accent1">
                    <a:lumMod val="50000"/>
                  </a:schemeClr>
                </a:solidFill>
              </a:rPr>
              <a:t>Approach 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and outcome in the various departments of admission. Data from </a:t>
            </a:r>
            <a:r>
              <a:rPr lang="en-US" sz="700" dirty="0" smtClean="0">
                <a:solidFill>
                  <a:schemeClr val="accent1">
                    <a:lumMod val="50000"/>
                  </a:schemeClr>
                </a:solidFill>
              </a:rPr>
              <a:t>  Atrial Fibrillation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/flutter Italian Registry (FIRE). </a:t>
            </a:r>
            <a:r>
              <a:rPr lang="it-IT" sz="700" dirty="0" err="1">
                <a:solidFill>
                  <a:schemeClr val="accent1">
                    <a:lumMod val="50000"/>
                  </a:schemeClr>
                </a:solidFill>
              </a:rPr>
              <a:t>Ital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700" dirty="0" err="1">
                <a:solidFill>
                  <a:schemeClr val="accent1">
                    <a:lumMod val="50000"/>
                  </a:schemeClr>
                </a:solidFill>
              </a:rPr>
              <a:t>Heart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700" dirty="0" err="1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 2004; 5: 205-13</a:t>
            </a:r>
          </a:p>
          <a:p>
            <a:pPr algn="just"/>
            <a:endParaRPr lang="it-IT" sz="7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Si 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ringrazia  per la raccolta dei dati il signor Michele  Maiorino </a:t>
            </a:r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it-IT" sz="700" dirty="0" smtClean="0">
                <a:solidFill>
                  <a:schemeClr val="accent1">
                    <a:lumMod val="50000"/>
                  </a:schemeClr>
                </a:solidFill>
              </a:rPr>
              <a:t>fficio  Accettazione dell’Ospedale Umberto I di Nocera Inferiore (SA)</a:t>
            </a:r>
            <a:endParaRPr lang="it-IT" sz="7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7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algn="just"/>
            <a:endParaRPr lang="it-IT" sz="800" b="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</p:txBody>
      </p:sp>
      <p:pic>
        <p:nvPicPr>
          <p:cNvPr id="2" name="Immagine 1" descr="foto2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720" y="2483768"/>
            <a:ext cx="1758442" cy="863987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3816168303"/>
              </p:ext>
            </p:extLst>
          </p:nvPr>
        </p:nvGraphicFramePr>
        <p:xfrm>
          <a:off x="260648" y="4644008"/>
          <a:ext cx="2376264" cy="1103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Rettangolo 8"/>
          <p:cNvSpPr/>
          <p:nvPr/>
        </p:nvSpPr>
        <p:spPr>
          <a:xfrm>
            <a:off x="116631" y="5652120"/>
            <a:ext cx="31683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Nell’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UOC di Medicina e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Chirurgia d’Accettazione e d’Urgenza 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del DEA I livello </a:t>
            </a:r>
            <a:r>
              <a:rPr lang="it-IT" sz="800" b="1" dirty="0" err="1" smtClean="0">
                <a:solidFill>
                  <a:schemeClr val="accent1">
                    <a:lumMod val="50000"/>
                  </a:schemeClr>
                </a:solidFill>
              </a:rPr>
              <a:t>Nocera–Pagani–Scafati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ASL/SALERNO, per l’ anno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2017,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al PS della suddetta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UO,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su un totale di 71.712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accessi, 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si sono registrati 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16.546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Codici Gialli e  694 Codici Rossi.  Il  numero  dei casi di fibrillazione atriale è risultato di 188 pari al  1.09% dei codici Rossi/Gialli (Emergency-Room).  Si precisa che solo tre casi hanno ricevuto la codifica di Codice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Rosso.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Dei 188 casi  solo 23 sono stati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ricoverati: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5 in UTIC,  a due era stato attribuito un codice Rosso, e 18 in Cardiologia.  I rimanenti  165, compreso un caso codificato con codice di priorità rosso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dopo  opportuno inquadramento e trattamento in PS e OBI, sono stati dimessi  a struttura ambulatoriale.</a:t>
            </a:r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xmlns="" val="2739771573"/>
              </p:ext>
            </p:extLst>
          </p:nvPr>
        </p:nvGraphicFramePr>
        <p:xfrm>
          <a:off x="116632" y="7308304"/>
          <a:ext cx="2141984" cy="94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660</Words>
  <Application>Microsoft Office PowerPoint</Application>
  <PresentationFormat>Presentazione su schermo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Nome Società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Nome utente</dc:creator>
  <cp:lastModifiedBy>pc</cp:lastModifiedBy>
  <cp:revision>124</cp:revision>
  <dcterms:created xsi:type="dcterms:W3CDTF">2013-09-28T18:34:52Z</dcterms:created>
  <dcterms:modified xsi:type="dcterms:W3CDTF">2018-10-22T09:05:17Z</dcterms:modified>
</cp:coreProperties>
</file>